
<file path=[Content_Types].xml><?xml version="1.0" encoding="utf-8"?>
<Types xmlns="http://schemas.openxmlformats.org/package/2006/content-types">
  <Default Extension="xlsm" ContentType="application/vnd.ms-excel.sheet.macroEnabled.12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4.xml" ContentType="application/vnd.openxmlformats-officedocument.drawingml.chartshapes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5.xml" ContentType="application/vnd.openxmlformats-officedocument.drawingml.chartshapes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drawings/drawing6.xml" ContentType="application/vnd.openxmlformats-officedocument.drawingml.chartshapes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drawings/drawing7.xml" ContentType="application/vnd.openxmlformats-officedocument.drawingml.chartshapes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drawings/drawing8.xml" ContentType="application/vnd.openxmlformats-officedocument.drawingml.chartshapes+xml"/>
  <Override PartName="/ppt/charts/chart10.xml" ContentType="application/vnd.openxmlformats-officedocument.drawingml.chart+xml"/>
  <Override PartName="/ppt/drawings/drawing9.xml" ContentType="application/vnd.openxmlformats-officedocument.drawingml.chartshapes+xml"/>
  <Override PartName="/ppt/charts/chart11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2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drawings/drawing10.xml" ContentType="application/vnd.openxmlformats-officedocument.drawingml.chartshapes+xml"/>
  <Override PartName="/ppt/charts/chart13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drawings/drawing11.xml" ContentType="application/vnd.openxmlformats-officedocument.drawingml.chartshapes+xml"/>
  <Override PartName="/ppt/charts/chart14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drawings/drawing12.xml" ContentType="application/vnd.openxmlformats-officedocument.drawingml.chartshapes+xml"/>
  <Override PartName="/ppt/charts/chart15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drawings/drawing13.xml" ContentType="application/vnd.openxmlformats-officedocument.drawingml.chartshapes+xml"/>
  <Override PartName="/ppt/charts/chart16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7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drawings/drawing14.xml" ContentType="application/vnd.openxmlformats-officedocument.drawingml.chartshapes+xml"/>
  <Override PartName="/ppt/charts/chart18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drawings/drawing15.xml" ContentType="application/vnd.openxmlformats-officedocument.drawingml.chartshapes+xml"/>
  <Override PartName="/ppt/charts/chart19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drawings/drawing16.xml" ContentType="application/vnd.openxmlformats-officedocument.drawingml.chartshapes+xml"/>
  <Override PartName="/ppt/charts/chart20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drawings/drawing17.xml" ContentType="application/vnd.openxmlformats-officedocument.drawingml.chartshapes+xml"/>
  <Override PartName="/ppt/charts/chart21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drawings/drawing18.xml" ContentType="application/vnd.openxmlformats-officedocument.drawingml.chartshapes+xml"/>
  <Override PartName="/ppt/charts/chart22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drawings/drawing19.xml" ContentType="application/vnd.openxmlformats-officedocument.drawingml.chartshapes+xml"/>
  <Override PartName="/ppt/charts/chart23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drawings/drawing20.xml" ContentType="application/vnd.openxmlformats-officedocument.drawingml.chartshapes+xml"/>
  <Override PartName="/ppt/charts/chart24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drawings/drawing21.xml" ContentType="application/vnd.openxmlformats-officedocument.drawingml.chartshapes+xml"/>
  <Override PartName="/ppt/charts/chart25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drawings/drawing22.xml" ContentType="application/vnd.openxmlformats-officedocument.drawingml.chartshapes+xml"/>
  <Override PartName="/ppt/charts/chart26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drawings/drawing23.xml" ContentType="application/vnd.openxmlformats-officedocument.drawingml.chartshapes+xml"/>
  <Override PartName="/ppt/charts/chart27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drawings/drawing24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804" r:id="rId2"/>
    <p:sldId id="755" r:id="rId3"/>
    <p:sldId id="780" r:id="rId4"/>
    <p:sldId id="638" r:id="rId5"/>
    <p:sldId id="769" r:id="rId6"/>
    <p:sldId id="781" r:id="rId7"/>
    <p:sldId id="783" r:id="rId8"/>
    <p:sldId id="766" r:id="rId9"/>
    <p:sldId id="785" r:id="rId10"/>
    <p:sldId id="802" r:id="rId11"/>
    <p:sldId id="803" r:id="rId12"/>
    <p:sldId id="805" r:id="rId13"/>
    <p:sldId id="798" r:id="rId14"/>
    <p:sldId id="788" r:id="rId15"/>
    <p:sldId id="800" r:id="rId16"/>
    <p:sldId id="801" r:id="rId17"/>
    <p:sldId id="757" r:id="rId18"/>
    <p:sldId id="806" r:id="rId19"/>
    <p:sldId id="793" r:id="rId20"/>
    <p:sldId id="778" r:id="rId21"/>
    <p:sldId id="792" r:id="rId22"/>
    <p:sldId id="791" r:id="rId23"/>
    <p:sldId id="790" r:id="rId24"/>
    <p:sldId id="789" r:id="rId25"/>
    <p:sldId id="753" r:id="rId26"/>
    <p:sldId id="668" r:id="rId27"/>
  </p:sldIdLst>
  <p:sldSz cx="9144000" cy="6858000" type="screen4x3"/>
  <p:notesSz cx="6769100" cy="9906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omáš Chabada" initials="TC" lastIdx="13" clrIdx="0">
    <p:extLst>
      <p:ext uri="{19B8F6BF-5375-455C-9EA6-DF929625EA0E}">
        <p15:presenceInfo xmlns:p15="http://schemas.microsoft.com/office/powerpoint/2012/main" userId="S-1-5-21-3451901064-902568176-4053310204-9278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959"/>
    <a:srgbClr val="A20000"/>
    <a:srgbClr val="EBA7A8"/>
    <a:srgbClr val="D9D9D9"/>
    <a:srgbClr val="95DE04"/>
    <a:srgbClr val="4B742E"/>
    <a:srgbClr val="7F7F7F"/>
    <a:srgbClr val="80BD03"/>
    <a:srgbClr val="A9D7E2"/>
    <a:srgbClr val="C5FD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12" autoAdjust="0"/>
    <p:restoredTop sz="94660"/>
  </p:normalViewPr>
  <p:slideViewPr>
    <p:cSldViewPr snapToGrid="0">
      <p:cViewPr varScale="1">
        <p:scale>
          <a:sx n="89" d="100"/>
          <a:sy n="89" d="100"/>
        </p:scale>
        <p:origin x="164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1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List_aplikace_Microsoft_Excel_s_podporou_maker10.xlsm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11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12.xlsx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chartUserShapes" Target="../drawings/drawing10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13.xlsx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chartUserShapes" Target="../drawings/drawing11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14.xlsx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chartUserShapes" Target="../drawings/drawing12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15.xlsx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chartUserShapes" Target="../drawings/drawing13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16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17.xlsx"/><Relationship Id="rId2" Type="http://schemas.microsoft.com/office/2011/relationships/chartColorStyle" Target="colors16.xml"/><Relationship Id="rId1" Type="http://schemas.microsoft.com/office/2011/relationships/chartStyle" Target="style16.xml"/><Relationship Id="rId4" Type="http://schemas.openxmlformats.org/officeDocument/2006/relationships/chartUserShapes" Target="../drawings/drawing14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18.xlsx"/><Relationship Id="rId2" Type="http://schemas.microsoft.com/office/2011/relationships/chartColorStyle" Target="colors17.xml"/><Relationship Id="rId1" Type="http://schemas.microsoft.com/office/2011/relationships/chartStyle" Target="style17.xml"/><Relationship Id="rId4" Type="http://schemas.openxmlformats.org/officeDocument/2006/relationships/chartUserShapes" Target="../drawings/drawing15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19.xlsx"/><Relationship Id="rId2" Type="http://schemas.microsoft.com/office/2011/relationships/chartColorStyle" Target="colors18.xml"/><Relationship Id="rId1" Type="http://schemas.microsoft.com/office/2011/relationships/chartStyle" Target="style18.xml"/><Relationship Id="rId4" Type="http://schemas.openxmlformats.org/officeDocument/2006/relationships/chartUserShapes" Target="../drawings/drawing16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2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20.xlsx"/><Relationship Id="rId2" Type="http://schemas.microsoft.com/office/2011/relationships/chartColorStyle" Target="colors19.xml"/><Relationship Id="rId1" Type="http://schemas.microsoft.com/office/2011/relationships/chartStyle" Target="style19.xml"/><Relationship Id="rId4" Type="http://schemas.openxmlformats.org/officeDocument/2006/relationships/chartUserShapes" Target="../drawings/drawing17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21.xlsx"/><Relationship Id="rId2" Type="http://schemas.microsoft.com/office/2011/relationships/chartColorStyle" Target="colors20.xml"/><Relationship Id="rId1" Type="http://schemas.microsoft.com/office/2011/relationships/chartStyle" Target="style20.xml"/><Relationship Id="rId4" Type="http://schemas.openxmlformats.org/officeDocument/2006/relationships/chartUserShapes" Target="../drawings/drawing18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22.xlsx"/><Relationship Id="rId2" Type="http://schemas.microsoft.com/office/2011/relationships/chartColorStyle" Target="colors21.xml"/><Relationship Id="rId1" Type="http://schemas.microsoft.com/office/2011/relationships/chartStyle" Target="style21.xml"/><Relationship Id="rId4" Type="http://schemas.openxmlformats.org/officeDocument/2006/relationships/chartUserShapes" Target="../drawings/drawing19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23.xlsx"/><Relationship Id="rId2" Type="http://schemas.microsoft.com/office/2011/relationships/chartColorStyle" Target="colors22.xml"/><Relationship Id="rId1" Type="http://schemas.microsoft.com/office/2011/relationships/chartStyle" Target="style22.xml"/><Relationship Id="rId4" Type="http://schemas.openxmlformats.org/officeDocument/2006/relationships/chartUserShapes" Target="../drawings/drawing20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24.xlsx"/><Relationship Id="rId2" Type="http://schemas.microsoft.com/office/2011/relationships/chartColorStyle" Target="colors23.xml"/><Relationship Id="rId1" Type="http://schemas.microsoft.com/office/2011/relationships/chartStyle" Target="style23.xml"/><Relationship Id="rId4" Type="http://schemas.openxmlformats.org/officeDocument/2006/relationships/chartUserShapes" Target="../drawings/drawing21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25.xlsx"/><Relationship Id="rId2" Type="http://schemas.microsoft.com/office/2011/relationships/chartColorStyle" Target="colors24.xml"/><Relationship Id="rId1" Type="http://schemas.microsoft.com/office/2011/relationships/chartStyle" Target="style24.xml"/><Relationship Id="rId4" Type="http://schemas.openxmlformats.org/officeDocument/2006/relationships/chartUserShapes" Target="../drawings/drawing22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26.xlsx"/><Relationship Id="rId2" Type="http://schemas.microsoft.com/office/2011/relationships/chartColorStyle" Target="colors25.xml"/><Relationship Id="rId1" Type="http://schemas.microsoft.com/office/2011/relationships/chartStyle" Target="style25.xml"/><Relationship Id="rId4" Type="http://schemas.openxmlformats.org/officeDocument/2006/relationships/chartUserShapes" Target="../drawings/drawing23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27.xlsx"/><Relationship Id="rId2" Type="http://schemas.microsoft.com/office/2011/relationships/chartColorStyle" Target="colors26.xml"/><Relationship Id="rId1" Type="http://schemas.microsoft.com/office/2011/relationships/chartStyle" Target="style26.xml"/><Relationship Id="rId4" Type="http://schemas.openxmlformats.org/officeDocument/2006/relationships/chartUserShapes" Target="../drawings/drawing24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3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4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5.xlsx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6.xlsx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chartUserShapes" Target="../drawings/drawing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8.xlsx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chartUserShapes" Target="../drawings/drawing7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9.xlsx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chartUserShapes" Target="../drawings/drawing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5277777777777776E-2"/>
          <c:y val="0.1305840378048968"/>
          <c:w val="0.93532407407407403"/>
          <c:h val="0.7482388905339058"/>
        </c:manualLayout>
      </c:layout>
      <c:pie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Řada 1</c:v>
                </c:pt>
              </c:strCache>
            </c:strRef>
          </c:tx>
          <c:spPr>
            <a:solidFill>
              <a:srgbClr val="A9D7E2"/>
            </a:solidFill>
            <a:ln w="3175">
              <a:solidFill>
                <a:schemeClr val="bg1">
                  <a:lumMod val="85000"/>
                </a:schemeClr>
              </a:solidFill>
            </a:ln>
          </c:spPr>
          <c:dPt>
            <c:idx val="0"/>
            <c:bubble3D val="0"/>
            <c:spPr>
              <a:solidFill>
                <a:srgbClr val="95DE04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429-49B3-86C5-9504183A7BDD}"/>
              </c:ext>
            </c:extLst>
          </c:dPt>
          <c:dPt>
            <c:idx val="1"/>
            <c:bubble3D val="0"/>
            <c:spPr>
              <a:solidFill>
                <a:srgbClr val="EBA7A8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429-49B3-86C5-9504183A7BDD}"/>
              </c:ext>
            </c:extLst>
          </c:dPt>
          <c:dPt>
            <c:idx val="2"/>
            <c:bubble3D val="0"/>
            <c:spPr>
              <a:solidFill>
                <a:srgbClr val="A9D7E2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429-49B3-86C5-9504183A7BDD}"/>
              </c:ext>
            </c:extLst>
          </c:dPt>
          <c:dPt>
            <c:idx val="3"/>
            <c:bubble3D val="0"/>
            <c:spPr>
              <a:solidFill>
                <a:srgbClr val="A9D7E2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429-49B3-86C5-9504183A7BDD}"/>
              </c:ext>
            </c:extLst>
          </c:dPt>
          <c:dPt>
            <c:idx val="4"/>
            <c:bubble3D val="0"/>
            <c:spPr>
              <a:solidFill>
                <a:srgbClr val="A20000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E429-49B3-86C5-9504183A7BDD}"/>
              </c:ext>
            </c:extLst>
          </c:dPt>
          <c:dLbls>
            <c:dLbl>
              <c:idx val="0"/>
              <c:layout>
                <c:manualLayout>
                  <c:x val="-0.1719792824074074"/>
                  <c:y val="7.916716872813899E-2"/>
                </c:manualLayout>
              </c:layout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lang="cs-CZ" sz="1200" b="0" i="0" u="none" strike="noStrike" kern="1200" baseline="0" noProof="0">
                      <a:solidFill>
                        <a:schemeClr val="tx1"/>
                      </a:solidFill>
                      <a:latin typeface="Georgia" panose="02040502050405020303" pitchFamily="18" charset="0"/>
                      <a:ea typeface="+mn-ea"/>
                      <a:cs typeface="+mn-cs"/>
                    </a:defRPr>
                  </a:pPr>
                  <a:endParaRPr lang="cs-CZ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E429-49B3-86C5-9504183A7BDD}"/>
                </c:ext>
                <c:ext xmlns:c15="http://schemas.microsoft.com/office/drawing/2012/chart" uri="{CE6537A1-D6FC-4f65-9D91-7224C49458BB}">
                  <c15:layout>
                    <c:manualLayout>
                      <c:w val="0.20564004629629626"/>
                      <c:h val="0.16325603683238085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0.18904097222222221"/>
                  <c:y val="-7.0098567781508275E-2"/>
                </c:manualLayout>
              </c:layout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cs-CZ" sz="1200" b="0" i="0" u="none" strike="noStrike" kern="1200" baseline="0" noProof="0">
                      <a:solidFill>
                        <a:schemeClr val="tx1"/>
                      </a:solidFill>
                      <a:latin typeface="Georgia" panose="02040502050405020303" pitchFamily="18" charset="0"/>
                      <a:ea typeface="+mn-ea"/>
                      <a:cs typeface="+mn-cs"/>
                    </a:defRPr>
                  </a:pPr>
                  <a:endParaRPr lang="cs-CZ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E429-49B3-86C5-9504183A7BDD}"/>
                </c:ext>
                <c:ext xmlns:c15="http://schemas.microsoft.com/office/drawing/2012/chart" uri="{CE6537A1-D6FC-4f65-9D91-7224C49458BB}">
                  <c15:layout>
                    <c:manualLayout>
                      <c:w val="0.18577430555555555"/>
                      <c:h val="0.13121223257450579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4.7182407407407354E-2"/>
                  <c:y val="1.9348110754897434E-2"/>
                </c:manualLayout>
              </c:layout>
              <c:tx>
                <c:rich>
                  <a:bodyPr/>
                  <a:lstStyle/>
                  <a:p>
                    <a:fld id="{AEDDB6A1-0CA1-40F7-B5B6-8BF181A488F0}" type="CATEGORYNAME">
                      <a:rPr lang="en-US" sz="1400"/>
                      <a:pPr/>
                      <a:t>[NÁZEV KATEGORIE]</a:t>
                    </a:fld>
                    <a:r>
                      <a:rPr lang="en-US" baseline="0"/>
                      <a:t>
</a:t>
                    </a:r>
                    <a:fld id="{3FE64D2F-3BCE-4696-A67A-510B7062B7BD}" type="PERCENTAGE">
                      <a:rPr lang="en-US" baseline="0"/>
                      <a:pPr/>
                      <a:t>[PROCENTO]</a:t>
                    </a:fld>
                    <a:endParaRPr lang="en-US" baseline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E429-49B3-86C5-9504183A7BDD}"/>
                </c:ext>
                <c:ext xmlns:c15="http://schemas.microsoft.com/office/drawing/2012/chart" uri="{CE6537A1-D6FC-4f65-9D91-7224C49458BB}">
                  <c15:layout>
                    <c:manualLayout>
                      <c:w val="0.11931967592592592"/>
                      <c:h val="0.20389413526905903"/>
                    </c:manualLayout>
                  </c15:layout>
                  <c15:dlblFieldTable/>
                  <c15:showDataLabelsRange val="0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cs-CZ" sz="1200" b="0" i="0" u="none" strike="noStrike" kern="1200" baseline="0" noProof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List1!$A$2:$A$3</c:f>
              <c:strCache>
                <c:ptCount val="2"/>
                <c:pt idx="0">
                  <c:v>muži</c:v>
                </c:pt>
                <c:pt idx="1">
                  <c:v>ženy</c:v>
                </c:pt>
              </c:strCache>
            </c:strRef>
          </c:cat>
          <c:val>
            <c:numRef>
              <c:f>List1!$B$2:$B$3</c:f>
              <c:numCache>
                <c:formatCode>###0</c:formatCode>
                <c:ptCount val="2"/>
                <c:pt idx="0">
                  <c:v>45.126353790613699</c:v>
                </c:pt>
                <c:pt idx="1">
                  <c:v>54.873646209386301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E429-49B3-86C5-9504183A7BDD}"/>
            </c:ext>
          </c:extLst>
        </c:ser>
        <c:dLbls>
          <c:dLblPos val="inEnd"/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sz="1100" b="0">
          <a:latin typeface="Georgia" panose="02040502050405020303" pitchFamily="18" charset="0"/>
        </a:defRPr>
      </a:pPr>
      <a:endParaRPr lang="cs-CZ"/>
    </a:p>
  </c:txPr>
  <c:externalData r:id="rId3">
    <c:autoUpdate val="0"/>
  </c:externalData>
  <c:userShapes r:id="rId4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Řada 1</c:v>
                </c:pt>
              </c:strCache>
            </c:strRef>
          </c:tx>
          <c:spPr>
            <a:solidFill>
              <a:srgbClr val="A9D7E2"/>
            </a:solidFill>
            <a:ln w="1522">
              <a:solidFill>
                <a:schemeClr val="bg1">
                  <a:lumMod val="85000"/>
                </a:schemeClr>
              </a:solidFill>
            </a:ln>
          </c:spPr>
          <c:dPt>
            <c:idx val="0"/>
            <c:bubble3D val="0"/>
            <c:spPr>
              <a:solidFill>
                <a:srgbClr val="95DF05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84B-1B4E-ADA4-FEF5118C3C68}"/>
              </c:ext>
            </c:extLst>
          </c:dPt>
          <c:dPt>
            <c:idx val="1"/>
            <c:bubble3D val="0"/>
            <c:spPr>
              <a:solidFill>
                <a:srgbClr val="DADADA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84B-1B4E-ADA4-FEF5118C3C68}"/>
              </c:ext>
            </c:extLst>
          </c:dPt>
          <c:dPt>
            <c:idx val="2"/>
            <c:bubble3D val="0"/>
            <c:spPr>
              <a:solidFill>
                <a:srgbClr val="ECA7A8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84B-1B4E-ADA4-FEF5118C3C68}"/>
              </c:ext>
            </c:extLst>
          </c:dPt>
          <c:dPt>
            <c:idx val="3"/>
            <c:bubble3D val="0"/>
            <c:spPr>
              <a:solidFill>
                <a:srgbClr val="A9D8E2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84B-1B4E-ADA4-FEF5118C3C68}"/>
              </c:ext>
            </c:extLst>
          </c:dPt>
          <c:dPt>
            <c:idx val="4"/>
            <c:bubble3D val="0"/>
            <c:spPr>
              <a:solidFill>
                <a:srgbClr val="A20000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484B-1B4E-ADA4-FEF5118C3C68}"/>
              </c:ext>
            </c:extLst>
          </c:dPt>
          <c:dLbls>
            <c:dLbl>
              <c:idx val="1"/>
              <c:layout>
                <c:manualLayout>
                  <c:x val="-0.16862073056744423"/>
                  <c:y val="-0.20292990808987804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484B-1B4E-ADA4-FEF5118C3C68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1200">
                        <a:solidFill>
                          <a:schemeClr val="tx1"/>
                        </a:solidFill>
                      </a:defRPr>
                    </a:pPr>
                    <a:fld id="{71002CCC-2767-5D44-8E9C-F03803CAE0E1}" type="CATEGORYNAME">
                      <a:rPr lang="en-US" sz="1200" smtClean="0">
                        <a:solidFill>
                          <a:schemeClr val="tx1"/>
                        </a:solidFill>
                      </a:rPr>
                      <a:pPr>
                        <a:defRPr sz="1200">
                          <a:solidFill>
                            <a:schemeClr val="tx1"/>
                          </a:solidFill>
                        </a:defRPr>
                      </a:pPr>
                      <a:t>[NÁZEV KATEGORIE]</a:t>
                    </a:fld>
                    <a:r>
                      <a:rPr lang="en-US" sz="1200" baseline="0">
                        <a:solidFill>
                          <a:schemeClr val="tx1"/>
                        </a:solidFill>
                      </a:rPr>
                      <a:t>
</a:t>
                    </a:r>
                    <a:fld id="{7B85456F-3D10-964B-8F35-63D4CA8D230E}" type="PERCENTAGE">
                      <a:rPr lang="en-US" sz="1200" baseline="0">
                        <a:solidFill>
                          <a:schemeClr val="tx1"/>
                        </a:solidFill>
                      </a:rPr>
                      <a:pPr>
                        <a:defRPr sz="1200">
                          <a:solidFill>
                            <a:schemeClr val="tx1"/>
                          </a:solidFill>
                        </a:defRPr>
                      </a:pPr>
                      <a:t>[PROCENTO]</a:t>
                    </a:fld>
                    <a:endParaRPr lang="en-US" sz="1200" baseline="0">
                      <a:solidFill>
                        <a:schemeClr val="tx1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484B-1B4E-ADA4-FEF5118C3C68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>
                    <a:solidFill>
                      <a:schemeClr val="tx1"/>
                    </a:solidFill>
                  </a:defRPr>
                </a:pPr>
                <a:endParaRPr lang="cs-CZ"/>
              </a:p>
            </c:txPr>
            <c:dLblPos val="ctr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List1!$A$2:$A$5</c:f>
              <c:strCache>
                <c:ptCount val="4"/>
                <c:pt idx="0">
                  <c:v>více je přírodních mokřadů</c:v>
                </c:pt>
                <c:pt idx="1">
                  <c:v>přírodních a odvodněných mokřadů je přibližně stejně</c:v>
                </c:pt>
                <c:pt idx="2">
                  <c:v>více je odvodněných mokřadů</c:v>
                </c:pt>
                <c:pt idx="3">
                  <c:v>neumím posoudit</c:v>
                </c:pt>
              </c:strCache>
            </c:strRef>
          </c:cat>
          <c:val>
            <c:numRef>
              <c:f>List1!$B$2:$B$5</c:f>
              <c:numCache>
                <c:formatCode>###0</c:formatCode>
                <c:ptCount val="4"/>
                <c:pt idx="0">
                  <c:v>27.4</c:v>
                </c:pt>
                <c:pt idx="1">
                  <c:v>15.1</c:v>
                </c:pt>
                <c:pt idx="2">
                  <c:v>22.5</c:v>
                </c:pt>
                <c:pt idx="3">
                  <c:v>34.799999999999997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484B-1B4E-ADA4-FEF5118C3C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175">
          <a:noFill/>
        </a:ln>
      </c:spPr>
    </c:plotArea>
    <c:plotVisOnly val="1"/>
    <c:dispBlanksAs val="zero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456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sz="527" b="0" i="0" u="none" strike="noStrike" baseline="0">
          <a:solidFill>
            <a:srgbClr val="000000"/>
          </a:solidFill>
          <a:latin typeface="Georgia"/>
          <a:ea typeface="Georgia"/>
          <a:cs typeface="Georgia"/>
        </a:defRPr>
      </a:pPr>
      <a:endParaRPr lang="cs-CZ"/>
    </a:p>
  </c:txPr>
  <c:externalData r:id="rId1">
    <c:autoUpdate val="0"/>
  </c:externalData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6208449074074075"/>
          <c:y val="3.7151702786377708E-2"/>
          <c:w val="0.72568611111111114"/>
          <c:h val="0.83369156895495666"/>
        </c:manualLayout>
      </c:layout>
      <c:barChart>
        <c:barDir val="bar"/>
        <c:grouping val="percentStacked"/>
        <c:varyColors val="0"/>
        <c:ser>
          <c:idx val="3"/>
          <c:order val="0"/>
          <c:tx>
            <c:strRef>
              <c:f>List1!$B$1</c:f>
              <c:strCache>
                <c:ptCount val="1"/>
                <c:pt idx="0">
                  <c:v>rozhodně jsou</c:v>
                </c:pt>
              </c:strCache>
            </c:strRef>
          </c:tx>
          <c:spPr>
            <a:solidFill>
              <a:srgbClr val="548235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List1!$A$2:$A$10</c:f>
              <c:strCache>
                <c:ptCount val="9"/>
                <c:pt idx="0">
                  <c:v>ohrožené druhy rostlin a živočichů</c:v>
                </c:pt>
                <c:pt idx="1">
                  <c:v>zadržování vody v krajině</c:v>
                </c:pt>
                <c:pt idx="2">
                  <c:v>řešení problémů se suchem</c:v>
                </c:pt>
                <c:pt idx="3">
                  <c:v>krajinu obecně</c:v>
                </c:pt>
                <c:pt idx="4">
                  <c:v>místní klima</c:v>
                </c:pt>
                <c:pt idx="5">
                  <c:v>zdraví obyvatel</c:v>
                </c:pt>
                <c:pt idx="6">
                  <c:v>Vás osobně</c:v>
                </c:pt>
                <c:pt idx="7">
                  <c:v>ekonomiku</c:v>
                </c:pt>
                <c:pt idx="8">
                  <c:v>zmírňování dopadů extrémních projevů počasí</c:v>
                </c:pt>
              </c:strCache>
            </c:strRef>
          </c:cat>
          <c:val>
            <c:numRef>
              <c:f>List1!$B$2:$B$10</c:f>
              <c:numCache>
                <c:formatCode>0%</c:formatCode>
                <c:ptCount val="9"/>
                <c:pt idx="0">
                  <c:v>0.89</c:v>
                </c:pt>
                <c:pt idx="1">
                  <c:v>0.82</c:v>
                </c:pt>
                <c:pt idx="2">
                  <c:v>0.77700000000000002</c:v>
                </c:pt>
                <c:pt idx="3">
                  <c:v>0.754</c:v>
                </c:pt>
                <c:pt idx="4">
                  <c:v>0.753</c:v>
                </c:pt>
                <c:pt idx="5">
                  <c:v>0.63400000000000001</c:v>
                </c:pt>
                <c:pt idx="6">
                  <c:v>0.36399999999999999</c:v>
                </c:pt>
                <c:pt idx="7">
                  <c:v>0.35899999999999999</c:v>
                </c:pt>
                <c:pt idx="8">
                  <c:v>0.34499999999999997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A78-479D-9D78-8ADEAE325DC9}"/>
            </c:ext>
          </c:extLst>
        </c:ser>
        <c:ser>
          <c:idx val="4"/>
          <c:order val="1"/>
          <c:tx>
            <c:strRef>
              <c:f>List1!$C$1</c:f>
              <c:strCache>
                <c:ptCount val="1"/>
                <c:pt idx="0">
                  <c:v>spíše jsou</c:v>
                </c:pt>
              </c:strCache>
            </c:strRef>
          </c:tx>
          <c:spPr>
            <a:solidFill>
              <a:srgbClr val="95DF05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List1!$A$2:$A$10</c:f>
              <c:strCache>
                <c:ptCount val="9"/>
                <c:pt idx="0">
                  <c:v>ohrožené druhy rostlin a živočichů</c:v>
                </c:pt>
                <c:pt idx="1">
                  <c:v>zadržování vody v krajině</c:v>
                </c:pt>
                <c:pt idx="2">
                  <c:v>řešení problémů se suchem</c:v>
                </c:pt>
                <c:pt idx="3">
                  <c:v>krajinu obecně</c:v>
                </c:pt>
                <c:pt idx="4">
                  <c:v>místní klima</c:v>
                </c:pt>
                <c:pt idx="5">
                  <c:v>zdraví obyvatel</c:v>
                </c:pt>
                <c:pt idx="6">
                  <c:v>Vás osobně</c:v>
                </c:pt>
                <c:pt idx="7">
                  <c:v>ekonomiku</c:v>
                </c:pt>
                <c:pt idx="8">
                  <c:v>zmírňování dopadů extrémních projevů počasí</c:v>
                </c:pt>
              </c:strCache>
            </c:strRef>
          </c:cat>
          <c:val>
            <c:numRef>
              <c:f>List1!$C$2:$C$10</c:f>
              <c:numCache>
                <c:formatCode>0%</c:formatCode>
                <c:ptCount val="9"/>
                <c:pt idx="0">
                  <c:v>7.0999999999999994E-2</c:v>
                </c:pt>
                <c:pt idx="1">
                  <c:v>0.10199999999999999</c:v>
                </c:pt>
                <c:pt idx="2">
                  <c:v>0.14099999999999999</c:v>
                </c:pt>
                <c:pt idx="3">
                  <c:v>0.16</c:v>
                </c:pt>
                <c:pt idx="4">
                  <c:v>0.16300000000000001</c:v>
                </c:pt>
                <c:pt idx="5">
                  <c:v>0.191</c:v>
                </c:pt>
                <c:pt idx="6">
                  <c:v>0.316</c:v>
                </c:pt>
                <c:pt idx="7">
                  <c:v>0.28599999999999998</c:v>
                </c:pt>
                <c:pt idx="8">
                  <c:v>0.216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A78-479D-9D78-8ADEAE325DC9}"/>
            </c:ext>
          </c:extLst>
        </c:ser>
        <c:ser>
          <c:idx val="5"/>
          <c:order val="2"/>
          <c:tx>
            <c:strRef>
              <c:f>List1!$D$1</c:f>
              <c:strCache>
                <c:ptCount val="1"/>
                <c:pt idx="0">
                  <c:v>tak ani tak</c:v>
                </c:pt>
              </c:strCache>
            </c:strRef>
          </c:tx>
          <c:spPr>
            <a:solidFill>
              <a:srgbClr val="DADADA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dLbl>
              <c:idx val="0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E77E-864A-B8DB-84F5F6FE1D0A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2.9398148148149228E-3"/>
                  <c:y val="-5.309566166279582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E77E-864A-B8DB-84F5F6FE1D0A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List1!$A$2:$A$10</c:f>
              <c:strCache>
                <c:ptCount val="9"/>
                <c:pt idx="0">
                  <c:v>ohrožené druhy rostlin a živočichů</c:v>
                </c:pt>
                <c:pt idx="1">
                  <c:v>zadržování vody v krajině</c:v>
                </c:pt>
                <c:pt idx="2">
                  <c:v>řešení problémů se suchem</c:v>
                </c:pt>
                <c:pt idx="3">
                  <c:v>krajinu obecně</c:v>
                </c:pt>
                <c:pt idx="4">
                  <c:v>místní klima</c:v>
                </c:pt>
                <c:pt idx="5">
                  <c:v>zdraví obyvatel</c:v>
                </c:pt>
                <c:pt idx="6">
                  <c:v>Vás osobně</c:v>
                </c:pt>
                <c:pt idx="7">
                  <c:v>ekonomiku</c:v>
                </c:pt>
                <c:pt idx="8">
                  <c:v>zmírňování dopadů extrémních projevů počasí</c:v>
                </c:pt>
              </c:strCache>
            </c:strRef>
          </c:cat>
          <c:val>
            <c:numRef>
              <c:f>List1!$D$2:$D$10</c:f>
              <c:numCache>
                <c:formatCode>0%</c:formatCode>
                <c:ptCount val="9"/>
                <c:pt idx="0">
                  <c:v>0</c:v>
                </c:pt>
                <c:pt idx="1">
                  <c:v>1.2999999999999999E-2</c:v>
                </c:pt>
                <c:pt idx="2">
                  <c:v>1.2999999999999999E-2</c:v>
                </c:pt>
                <c:pt idx="3">
                  <c:v>2.1999999999999999E-2</c:v>
                </c:pt>
                <c:pt idx="4">
                  <c:v>1.6E-2</c:v>
                </c:pt>
                <c:pt idx="5">
                  <c:v>2.1999999999999999E-2</c:v>
                </c:pt>
                <c:pt idx="6">
                  <c:v>8.5000000000000006E-2</c:v>
                </c:pt>
                <c:pt idx="7">
                  <c:v>9.6000000000000002E-2</c:v>
                </c:pt>
                <c:pt idx="8">
                  <c:v>9.8000000000000004E-2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A78-479D-9D78-8ADEAE325DC9}"/>
            </c:ext>
          </c:extLst>
        </c:ser>
        <c:ser>
          <c:idx val="6"/>
          <c:order val="3"/>
          <c:tx>
            <c:strRef>
              <c:f>List1!$E$1</c:f>
              <c:strCache>
                <c:ptCount val="1"/>
                <c:pt idx="0">
                  <c:v>spíše nejsou</c:v>
                </c:pt>
              </c:strCache>
            </c:strRef>
          </c:tx>
          <c:spPr>
            <a:solidFill>
              <a:srgbClr val="ECA7A8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dLbl>
              <c:idx val="0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E77E-864A-B8DB-84F5F6FE1D0A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5.8796296296296296E-3"/>
                  <c:y val="1.858442229018548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CB58-E94B-9D5D-667D49CD5B0E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7.3495370370368213E-3"/>
                  <c:y val="1.592974373017980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CB58-E94B-9D5D-667D49CD5B0E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CB58-E94B-9D5D-667D49CD5B0E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5.8796296296295221E-3"/>
                  <c:y val="2.654908510900722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CB58-E94B-9D5D-667D49CD5B0E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2.9398148148148148E-3"/>
                  <c:y val="2.1239309896459384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E77E-864A-B8DB-84F5F6FE1D0A}"/>
                </c:ext>
                <c:ext xmlns:c15="http://schemas.microsoft.com/office/drawing/2012/chart" uri="{CE6537A1-D6FC-4f65-9D91-7224C49458BB}"/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List1!$A$2:$A$10</c:f>
              <c:strCache>
                <c:ptCount val="9"/>
                <c:pt idx="0">
                  <c:v>ohrožené druhy rostlin a živočichů</c:v>
                </c:pt>
                <c:pt idx="1">
                  <c:v>zadržování vody v krajině</c:v>
                </c:pt>
                <c:pt idx="2">
                  <c:v>řešení problémů se suchem</c:v>
                </c:pt>
                <c:pt idx="3">
                  <c:v>krajinu obecně</c:v>
                </c:pt>
                <c:pt idx="4">
                  <c:v>místní klima</c:v>
                </c:pt>
                <c:pt idx="5">
                  <c:v>zdraví obyvatel</c:v>
                </c:pt>
                <c:pt idx="6">
                  <c:v>Vás osobně</c:v>
                </c:pt>
                <c:pt idx="7">
                  <c:v>ekonomiku</c:v>
                </c:pt>
                <c:pt idx="8">
                  <c:v>zmírňování dopadů extrémních projevů počasí</c:v>
                </c:pt>
              </c:strCache>
            </c:strRef>
          </c:cat>
          <c:val>
            <c:numRef>
              <c:f>List1!$E$2:$E$10</c:f>
              <c:numCache>
                <c:formatCode>0%</c:formatCode>
                <c:ptCount val="9"/>
                <c:pt idx="0">
                  <c:v>0</c:v>
                </c:pt>
                <c:pt idx="1">
                  <c:v>7.0000000000000001E-3</c:v>
                </c:pt>
                <c:pt idx="2">
                  <c:v>1.2999999999999999E-2</c:v>
                </c:pt>
                <c:pt idx="3">
                  <c:v>0</c:v>
                </c:pt>
                <c:pt idx="4">
                  <c:v>6.0000000000000001E-3</c:v>
                </c:pt>
                <c:pt idx="5">
                  <c:v>2.1999999999999999E-2</c:v>
                </c:pt>
                <c:pt idx="6">
                  <c:v>0.10199999999999999</c:v>
                </c:pt>
                <c:pt idx="7">
                  <c:v>4.7E-2</c:v>
                </c:pt>
                <c:pt idx="8">
                  <c:v>9.4E-2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FA78-479D-9D78-8ADEAE325DC9}"/>
            </c:ext>
          </c:extLst>
        </c:ser>
        <c:ser>
          <c:idx val="0"/>
          <c:order val="4"/>
          <c:tx>
            <c:strRef>
              <c:f>List1!$F$1</c:f>
              <c:strCache>
                <c:ptCount val="1"/>
                <c:pt idx="0">
                  <c:v>rozhodně nejsou</c:v>
                </c:pt>
              </c:strCache>
            </c:strRef>
          </c:tx>
          <c:spPr>
            <a:solidFill>
              <a:srgbClr val="A20900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dLbl>
              <c:idx val="0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FA78-479D-9D78-8ADEAE325DC9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F6EA-AC47-AE98-B9576D8936B6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CB58-E94B-9D5D-667D49CD5B0E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FA78-479D-9D78-8ADEAE325DC9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E-FA78-479D-9D78-8ADEAE325DC9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4.409722222222222E-3"/>
                  <c:y val="-2.6548876062738964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F-FA78-479D-9D78-8ADEAE325DC9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7960-4A40-A471-FE3D51EBE6E9}"/>
                </c:ext>
                <c:ext xmlns:c15="http://schemas.microsoft.com/office/drawing/2012/chart" uri="{CE6537A1-D6FC-4f65-9D91-7224C49458BB}"/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List1!$A$2:$A$10</c:f>
              <c:strCache>
                <c:ptCount val="9"/>
                <c:pt idx="0">
                  <c:v>ohrožené druhy rostlin a živočichů</c:v>
                </c:pt>
                <c:pt idx="1">
                  <c:v>zadržování vody v krajině</c:v>
                </c:pt>
                <c:pt idx="2">
                  <c:v>řešení problémů se suchem</c:v>
                </c:pt>
                <c:pt idx="3">
                  <c:v>krajinu obecně</c:v>
                </c:pt>
                <c:pt idx="4">
                  <c:v>místní klima</c:v>
                </c:pt>
                <c:pt idx="5">
                  <c:v>zdraví obyvatel</c:v>
                </c:pt>
                <c:pt idx="6">
                  <c:v>Vás osobně</c:v>
                </c:pt>
                <c:pt idx="7">
                  <c:v>ekonomiku</c:v>
                </c:pt>
                <c:pt idx="8">
                  <c:v>zmírňování dopadů extrémních projevů počasí</c:v>
                </c:pt>
              </c:strCache>
            </c:strRef>
          </c:cat>
          <c:val>
            <c:numRef>
              <c:f>List1!$F$2:$F$10</c:f>
              <c:numCache>
                <c:formatCode>0%</c:formatCode>
                <c:ptCount val="9"/>
                <c:pt idx="0">
                  <c:v>3.0000000000000001E-3</c:v>
                </c:pt>
                <c:pt idx="1">
                  <c:v>3.0000000000000001E-3</c:v>
                </c:pt>
                <c:pt idx="2">
                  <c:v>3.0000000000000001E-3</c:v>
                </c:pt>
                <c:pt idx="3">
                  <c:v>4.0000000000000001E-3</c:v>
                </c:pt>
                <c:pt idx="4">
                  <c:v>3.0000000000000001E-3</c:v>
                </c:pt>
                <c:pt idx="5">
                  <c:v>1.2999999999999999E-2</c:v>
                </c:pt>
                <c:pt idx="6">
                  <c:v>0.01</c:v>
                </c:pt>
                <c:pt idx="7">
                  <c:v>1.7000000000000001E-2</c:v>
                </c:pt>
                <c:pt idx="8">
                  <c:v>1.7000000000000001E-2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FA78-479D-9D78-8ADEAE325DC9}"/>
            </c:ext>
          </c:extLst>
        </c:ser>
        <c:ser>
          <c:idx val="1"/>
          <c:order val="5"/>
          <c:tx>
            <c:strRef>
              <c:f>List1!$G$1</c:f>
              <c:strCache>
                <c:ptCount val="1"/>
                <c:pt idx="0">
                  <c:v>neumím posoudit</c:v>
                </c:pt>
              </c:strCache>
            </c:strRef>
          </c:tx>
          <c:spPr>
            <a:solidFill>
              <a:srgbClr val="A9D8E2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List1!$A$2:$A$10</c:f>
              <c:strCache>
                <c:ptCount val="9"/>
                <c:pt idx="0">
                  <c:v>ohrožené druhy rostlin a živočichů</c:v>
                </c:pt>
                <c:pt idx="1">
                  <c:v>zadržování vody v krajině</c:v>
                </c:pt>
                <c:pt idx="2">
                  <c:v>řešení problémů se suchem</c:v>
                </c:pt>
                <c:pt idx="3">
                  <c:v>krajinu obecně</c:v>
                </c:pt>
                <c:pt idx="4">
                  <c:v>místní klima</c:v>
                </c:pt>
                <c:pt idx="5">
                  <c:v>zdraví obyvatel</c:v>
                </c:pt>
                <c:pt idx="6">
                  <c:v>Vás osobně</c:v>
                </c:pt>
                <c:pt idx="7">
                  <c:v>ekonomiku</c:v>
                </c:pt>
                <c:pt idx="8">
                  <c:v>zmírňování dopadů extrémních projevů počasí</c:v>
                </c:pt>
              </c:strCache>
            </c:strRef>
          </c:cat>
          <c:val>
            <c:numRef>
              <c:f>List1!$G$2:$G$10</c:f>
              <c:numCache>
                <c:formatCode>0%</c:formatCode>
                <c:ptCount val="9"/>
                <c:pt idx="0">
                  <c:v>3.5000000000000003E-2</c:v>
                </c:pt>
                <c:pt idx="1">
                  <c:v>5.6000000000000001E-2</c:v>
                </c:pt>
                <c:pt idx="2">
                  <c:v>5.2999999999999999E-2</c:v>
                </c:pt>
                <c:pt idx="3">
                  <c:v>0.06</c:v>
                </c:pt>
                <c:pt idx="4">
                  <c:v>5.8000000000000003E-2</c:v>
                </c:pt>
                <c:pt idx="5">
                  <c:v>0.11799999999999999</c:v>
                </c:pt>
                <c:pt idx="6">
                  <c:v>0.122</c:v>
                </c:pt>
                <c:pt idx="7">
                  <c:v>0.19600000000000001</c:v>
                </c:pt>
                <c:pt idx="8">
                  <c:v>0.23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F-FA78-479D-9D78-8ADEAE325DC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-133793856"/>
        <c:axId val="-134915344"/>
      </c:barChart>
      <c:catAx>
        <c:axId val="-133793856"/>
        <c:scaling>
          <c:orientation val="maxMin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dk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cap="none" spc="0" normalizeH="0" baseline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endParaRPr lang="cs-CZ"/>
          </a:p>
        </c:txPr>
        <c:crossAx val="-134915344"/>
        <c:crosses val="autoZero"/>
        <c:auto val="1"/>
        <c:lblAlgn val="ctr"/>
        <c:lblOffset val="100"/>
        <c:noMultiLvlLbl val="0"/>
      </c:catAx>
      <c:valAx>
        <c:axId val="-134915344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one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endParaRPr lang="cs-CZ"/>
          </a:p>
        </c:txPr>
        <c:crossAx val="-133793856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6147222222222221"/>
          <c:y val="0.88751241212217502"/>
          <c:w val="0.82404618055555545"/>
          <c:h val="0.1071778126652772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Georgia" panose="02040502050405020303" pitchFamily="18" charset="0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solidFill>
      <a:schemeClr val="lt1"/>
    </a:solidFill>
    <a:ln w="3175" cap="flat" cmpd="sng" algn="ctr">
      <a:solidFill>
        <a:schemeClr val="bg1">
          <a:lumMod val="85000"/>
        </a:schemeClr>
      </a:solidFill>
      <a:round/>
    </a:ln>
    <a:effectLst/>
  </c:spPr>
  <c:txPr>
    <a:bodyPr/>
    <a:lstStyle/>
    <a:p>
      <a:pPr>
        <a:defRPr sz="1200">
          <a:solidFill>
            <a:schemeClr val="tx1"/>
          </a:solidFill>
          <a:latin typeface="Georgia" panose="02040502050405020303" pitchFamily="18" charset="0"/>
        </a:defRPr>
      </a:pPr>
      <a:endParaRPr lang="cs-CZ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32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r>
              <a:rPr kumimoji="0" lang="cs-CZ" sz="2000" b="1" i="0" u="none" strike="noStrike" kern="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Helvetica" pitchFamily="2" charset="0"/>
              </a:rPr>
              <a:t>2019</a:t>
            </a:r>
            <a:endParaRPr lang="cs-CZ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2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Georgia" panose="02040502050405020303" pitchFamily="18" charset="0"/>
              <a:ea typeface="+mn-ea"/>
              <a:cs typeface="+mn-cs"/>
            </a:defRPr>
          </a:pPr>
          <a:endParaRPr lang="cs-CZ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Řada 1</c:v>
                </c:pt>
              </c:strCache>
            </c:strRef>
          </c:tx>
          <c:spPr>
            <a:solidFill>
              <a:srgbClr val="A9D7E2"/>
            </a:solidFill>
            <a:ln w="3175">
              <a:solidFill>
                <a:schemeClr val="bg1">
                  <a:lumMod val="85000"/>
                </a:schemeClr>
              </a:solidFill>
            </a:ln>
          </c:spPr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93F-344E-AE99-36789302149C}"/>
              </c:ext>
            </c:extLst>
          </c:dPt>
          <c:dPt>
            <c:idx val="1"/>
            <c:bubble3D val="0"/>
            <c:spPr>
              <a:solidFill>
                <a:srgbClr val="95DE04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93F-344E-AE99-36789302149C}"/>
              </c:ext>
            </c:extLst>
          </c:dPt>
          <c:dPt>
            <c:idx val="2"/>
            <c:bubble3D val="0"/>
            <c:spPr>
              <a:solidFill>
                <a:srgbClr val="D9D9D9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93F-344E-AE99-36789302149C}"/>
              </c:ext>
            </c:extLst>
          </c:dPt>
          <c:dPt>
            <c:idx val="3"/>
            <c:bubble3D val="0"/>
            <c:spPr>
              <a:solidFill>
                <a:srgbClr val="EBA7A8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93F-344E-AE99-36789302149C}"/>
              </c:ext>
            </c:extLst>
          </c:dPt>
          <c:dPt>
            <c:idx val="4"/>
            <c:bubble3D val="0"/>
            <c:spPr>
              <a:solidFill>
                <a:srgbClr val="A20000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793F-344E-AE99-36789302149C}"/>
              </c:ext>
            </c:extLst>
          </c:dPt>
          <c:dLbls>
            <c:dLbl>
              <c:idx val="1"/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0" i="0" u="none" strike="noStrike" kern="1200" baseline="0">
                      <a:solidFill>
                        <a:schemeClr val="tx1"/>
                      </a:solidFill>
                      <a:latin typeface="Georgia" panose="02040502050405020303" pitchFamily="18" charset="0"/>
                      <a:ea typeface="+mn-ea"/>
                      <a:cs typeface="+mn-cs"/>
                    </a:defRPr>
                  </a:pPr>
                  <a:endParaRPr lang="cs-CZ"/>
                </a:p>
              </c:txPr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4.6495243866841694E-2"/>
                  <c:y val="0.1088329167672579"/>
                </c:manualLayout>
              </c:layout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0" i="0" u="none" strike="noStrike" kern="1200" baseline="0">
                      <a:solidFill>
                        <a:schemeClr val="tx1"/>
                      </a:solidFill>
                      <a:latin typeface="Georgia" panose="02040502050405020303" pitchFamily="18" charset="0"/>
                      <a:ea typeface="+mn-ea"/>
                      <a:cs typeface="+mn-cs"/>
                    </a:defRPr>
                  </a:pPr>
                  <a:endParaRPr lang="cs-CZ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793F-344E-AE99-36789302149C}"/>
                </c:ext>
                <c:ext xmlns:c15="http://schemas.microsoft.com/office/drawing/2012/chart" uri="{CE6537A1-D6FC-4f65-9D91-7224C49458BB}">
                  <c15:layout>
                    <c:manualLayout>
                      <c:w val="0.16914232195779583"/>
                      <c:h val="0.18417116960393087"/>
                    </c:manualLayout>
                  </c15:layout>
                </c:ext>
              </c:extLst>
            </c:dLbl>
            <c:dLbl>
              <c:idx val="3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793F-344E-AE99-36789302149C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793F-344E-AE99-36789302149C}"/>
                </c:ext>
                <c:ext xmlns:c15="http://schemas.microsoft.com/office/drawing/2012/chart" uri="{CE6537A1-D6FC-4f65-9D91-7224C49458BB}"/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lt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List1!$A$2:$A$6</c:f>
              <c:strCache>
                <c:ptCount val="5"/>
                <c:pt idx="0">
                  <c:v>rozhodně ano</c:v>
                </c:pt>
                <c:pt idx="1">
                  <c:v>spíše ano</c:v>
                </c:pt>
                <c:pt idx="2">
                  <c:v>nejsem si jist/a</c:v>
                </c:pt>
                <c:pt idx="3">
                  <c:v>spíše ne</c:v>
                </c:pt>
                <c:pt idx="4">
                  <c:v>rozhodně ne</c:v>
                </c:pt>
              </c:strCache>
            </c:strRef>
          </c:cat>
          <c:val>
            <c:numRef>
              <c:f>List1!$B$2:$B$6</c:f>
              <c:numCache>
                <c:formatCode>###0.0</c:formatCode>
                <c:ptCount val="5"/>
                <c:pt idx="0">
                  <c:v>83.154121863799276</c:v>
                </c:pt>
                <c:pt idx="1">
                  <c:v>13.978494623655912</c:v>
                </c:pt>
                <c:pt idx="2">
                  <c:v>2.5089605734767026</c:v>
                </c:pt>
                <c:pt idx="4">
                  <c:v>0.35842293906810035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793F-344E-AE99-36789302149C}"/>
            </c:ext>
          </c:extLst>
        </c:ser>
        <c:dLbls>
          <c:dLblPos val="inEnd"/>
          <c:showLegendKey val="0"/>
          <c:showVal val="0"/>
          <c:showCatName val="1"/>
          <c:showSerName val="0"/>
          <c:showPercent val="1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sz="1100" b="0">
          <a:latin typeface="Georgia" panose="02040502050405020303" pitchFamily="18" charset="0"/>
        </a:defRPr>
      </a:pPr>
      <a:endParaRPr lang="cs-CZ"/>
    </a:p>
  </c:txPr>
  <c:externalData r:id="rId3">
    <c:autoUpdate val="0"/>
  </c:externalData>
  <c:userShapes r:id="rId4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r>
              <a:rPr kumimoji="0" lang="cs-CZ" sz="2000" b="1" i="0" u="none" strike="noStrike" kern="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Helvetica" pitchFamily="2" charset="0"/>
              </a:rPr>
              <a:t>2024</a:t>
            </a:r>
            <a:endParaRPr lang="cs-CZ" sz="200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Georgia" panose="02040502050405020303" pitchFamily="18" charset="0"/>
              <a:ea typeface="+mn-ea"/>
              <a:cs typeface="+mn-cs"/>
            </a:defRPr>
          </a:pPr>
          <a:endParaRPr lang="cs-CZ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Řada 1</c:v>
                </c:pt>
              </c:strCache>
            </c:strRef>
          </c:tx>
          <c:spPr>
            <a:solidFill>
              <a:srgbClr val="A9D7E2"/>
            </a:solidFill>
            <a:ln w="3175">
              <a:solidFill>
                <a:schemeClr val="bg1">
                  <a:lumMod val="85000"/>
                </a:schemeClr>
              </a:solidFill>
            </a:ln>
          </c:spPr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572-FE47-B036-F2405811687A}"/>
              </c:ext>
            </c:extLst>
          </c:dPt>
          <c:dPt>
            <c:idx val="1"/>
            <c:bubble3D val="0"/>
            <c:spPr>
              <a:solidFill>
                <a:srgbClr val="95DE04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572-FE47-B036-F2405811687A}"/>
              </c:ext>
            </c:extLst>
          </c:dPt>
          <c:dPt>
            <c:idx val="2"/>
            <c:bubble3D val="0"/>
            <c:spPr>
              <a:solidFill>
                <a:srgbClr val="D9D9D9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572-FE47-B036-F2405811687A}"/>
              </c:ext>
            </c:extLst>
          </c:dPt>
          <c:dPt>
            <c:idx val="3"/>
            <c:bubble3D val="0"/>
            <c:spPr>
              <a:solidFill>
                <a:srgbClr val="EBA7A8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2572-FE47-B036-F2405811687A}"/>
              </c:ext>
            </c:extLst>
          </c:dPt>
          <c:dPt>
            <c:idx val="4"/>
            <c:bubble3D val="0"/>
            <c:spPr>
              <a:solidFill>
                <a:srgbClr val="A20000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2572-FE47-B036-F2405811687A}"/>
              </c:ext>
            </c:extLst>
          </c:dPt>
          <c:dPt>
            <c:idx val="5"/>
            <c:bubble3D val="0"/>
            <c:spPr>
              <a:solidFill>
                <a:srgbClr val="A9D7E2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2572-FE47-B036-F2405811687A}"/>
              </c:ext>
            </c:extLst>
          </c:dPt>
          <c:dLbls>
            <c:dLbl>
              <c:idx val="1"/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0" i="0" u="none" strike="noStrike" kern="1200" baseline="0">
                      <a:solidFill>
                        <a:schemeClr val="tx1"/>
                      </a:solidFill>
                      <a:latin typeface="Georgia" panose="02040502050405020303" pitchFamily="18" charset="0"/>
                      <a:ea typeface="+mn-ea"/>
                      <a:cs typeface="+mn-cs"/>
                    </a:defRPr>
                  </a:pPr>
                  <a:endParaRPr lang="cs-CZ"/>
                </a:p>
              </c:txPr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10551930427793882"/>
                  <c:y val="0.17157869920398916"/>
                </c:manualLayout>
              </c:layout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0" i="0" u="none" strike="noStrike" kern="1200" baseline="0">
                      <a:solidFill>
                        <a:schemeClr val="tx1"/>
                      </a:solidFill>
                      <a:latin typeface="Georgia" panose="02040502050405020303" pitchFamily="18" charset="0"/>
                      <a:ea typeface="+mn-ea"/>
                      <a:cs typeface="+mn-cs"/>
                    </a:defRPr>
                  </a:pPr>
                  <a:endParaRPr lang="cs-CZ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2572-FE47-B036-F2405811687A}"/>
                </c:ext>
                <c:ext xmlns:c15="http://schemas.microsoft.com/office/drawing/2012/chart" uri="{CE6537A1-D6FC-4f65-9D91-7224C49458BB}">
                  <c15:layout>
                    <c:manualLayout>
                      <c:w val="0.18384139262930724"/>
                      <c:h val="0.1645173558828959"/>
                    </c:manualLayout>
                  </c15:layout>
                </c:ext>
              </c:extLst>
            </c:dLbl>
            <c:dLbl>
              <c:idx val="3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2572-FE47-B036-F2405811687A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2572-FE47-B036-F2405811687A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9.4257154107140195E-2"/>
                  <c:y val="0.12863615032349757"/>
                </c:manualLayout>
              </c:layout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0" i="0" u="none" strike="noStrike" kern="1200" baseline="0">
                      <a:solidFill>
                        <a:schemeClr val="tx1"/>
                      </a:solidFill>
                      <a:latin typeface="Georgia" panose="02040502050405020303" pitchFamily="18" charset="0"/>
                      <a:ea typeface="+mn-ea"/>
                      <a:cs typeface="+mn-cs"/>
                    </a:defRPr>
                  </a:pPr>
                  <a:endParaRPr lang="cs-CZ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2572-FE47-B036-F2405811687A}"/>
                </c:ext>
                <c:ext xmlns:c15="http://schemas.microsoft.com/office/drawing/2012/chart" uri="{CE6537A1-D6FC-4f65-9D91-7224C49458BB}"/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lt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List1!$A$2:$A$7</c:f>
              <c:strCache>
                <c:ptCount val="6"/>
                <c:pt idx="0">
                  <c:v>rozhodně jsou</c:v>
                </c:pt>
                <c:pt idx="1">
                  <c:v>spíše jsou</c:v>
                </c:pt>
                <c:pt idx="2">
                  <c:v>tak ani tak</c:v>
                </c:pt>
                <c:pt idx="3">
                  <c:v>spíše nejsou</c:v>
                </c:pt>
                <c:pt idx="4">
                  <c:v>rozhodně nejsou</c:v>
                </c:pt>
                <c:pt idx="5">
                  <c:v>neumím posoudit</c:v>
                </c:pt>
              </c:strCache>
            </c:strRef>
          </c:cat>
          <c:val>
            <c:numRef>
              <c:f>List1!$B$2:$B$7</c:f>
              <c:numCache>
                <c:formatCode>###0.0</c:formatCode>
                <c:ptCount val="6"/>
                <c:pt idx="0">
                  <c:v>75.400000000000006</c:v>
                </c:pt>
                <c:pt idx="1">
                  <c:v>16</c:v>
                </c:pt>
                <c:pt idx="2">
                  <c:v>2</c:v>
                </c:pt>
                <c:pt idx="4">
                  <c:v>0.35842293906810035</c:v>
                </c:pt>
                <c:pt idx="5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2572-FE47-B036-F2405811687A}"/>
            </c:ext>
          </c:extLst>
        </c:ser>
        <c:dLbls>
          <c:dLblPos val="inEnd"/>
          <c:showLegendKey val="0"/>
          <c:showVal val="0"/>
          <c:showCatName val="1"/>
          <c:showSerName val="0"/>
          <c:showPercent val="1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sz="1100" b="0">
          <a:latin typeface="Georgia" panose="02040502050405020303" pitchFamily="18" charset="0"/>
        </a:defRPr>
      </a:pPr>
      <a:endParaRPr lang="cs-CZ"/>
    </a:p>
  </c:txPr>
  <c:externalData r:id="rId3">
    <c:autoUpdate val="0"/>
  </c:externalData>
  <c:userShapes r:id="rId4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r>
              <a:rPr kumimoji="0" lang="cs-CZ" sz="2000" b="1" i="0" u="none" strike="noStrike" kern="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Helvetica" pitchFamily="2" charset="0"/>
              </a:rPr>
              <a:t>2024</a:t>
            </a:r>
            <a:endParaRPr lang="cs-CZ" sz="200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Georgia" panose="02040502050405020303" pitchFamily="18" charset="0"/>
              <a:ea typeface="+mn-ea"/>
              <a:cs typeface="+mn-cs"/>
            </a:defRPr>
          </a:pPr>
          <a:endParaRPr lang="cs-CZ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Řada 1</c:v>
                </c:pt>
              </c:strCache>
            </c:strRef>
          </c:tx>
          <c:spPr>
            <a:solidFill>
              <a:srgbClr val="A9D7E2"/>
            </a:solidFill>
            <a:ln w="3175">
              <a:solidFill>
                <a:schemeClr val="bg1">
                  <a:lumMod val="85000"/>
                </a:schemeClr>
              </a:solidFill>
            </a:ln>
          </c:spPr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572-FE47-B036-F2405811687A}"/>
              </c:ext>
            </c:extLst>
          </c:dPt>
          <c:dPt>
            <c:idx val="1"/>
            <c:bubble3D val="0"/>
            <c:spPr>
              <a:solidFill>
                <a:srgbClr val="95DE04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572-FE47-B036-F2405811687A}"/>
              </c:ext>
            </c:extLst>
          </c:dPt>
          <c:dPt>
            <c:idx val="2"/>
            <c:bubble3D val="0"/>
            <c:spPr>
              <a:solidFill>
                <a:srgbClr val="D9D9D9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572-FE47-B036-F2405811687A}"/>
              </c:ext>
            </c:extLst>
          </c:dPt>
          <c:dPt>
            <c:idx val="3"/>
            <c:bubble3D val="0"/>
            <c:spPr>
              <a:solidFill>
                <a:srgbClr val="EBA7A8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2572-FE47-B036-F2405811687A}"/>
              </c:ext>
            </c:extLst>
          </c:dPt>
          <c:dPt>
            <c:idx val="4"/>
            <c:bubble3D val="0"/>
            <c:spPr>
              <a:solidFill>
                <a:srgbClr val="A20000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2572-FE47-B036-F2405811687A}"/>
              </c:ext>
            </c:extLst>
          </c:dPt>
          <c:dPt>
            <c:idx val="5"/>
            <c:bubble3D val="0"/>
            <c:spPr>
              <a:solidFill>
                <a:srgbClr val="A9D7E2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2572-FE47-B036-F2405811687A}"/>
              </c:ext>
            </c:extLst>
          </c:dPt>
          <c:dLbls>
            <c:dLbl>
              <c:idx val="1"/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0" i="0" u="none" strike="noStrike" kern="1200" baseline="0">
                      <a:solidFill>
                        <a:schemeClr val="tx1"/>
                      </a:solidFill>
                      <a:latin typeface="Georgia" panose="02040502050405020303" pitchFamily="18" charset="0"/>
                      <a:ea typeface="+mn-ea"/>
                      <a:cs typeface="+mn-cs"/>
                    </a:defRPr>
                  </a:pPr>
                  <a:endParaRPr lang="cs-CZ"/>
                </a:p>
              </c:txPr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11654615357727927"/>
                  <c:y val="0.17546867667370228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200" b="0" i="0" u="none" strike="noStrike" kern="1200" baseline="0">
                        <a:solidFill>
                          <a:schemeClr val="tx1"/>
                        </a:solidFill>
                        <a:latin typeface="Georgia" panose="02040502050405020303" pitchFamily="18" charset="0"/>
                        <a:ea typeface="+mn-ea"/>
                        <a:cs typeface="+mn-cs"/>
                      </a:defRPr>
                    </a:pPr>
                    <a:fld id="{57460C81-31CB-1C43-AE11-83F84307CAFA}" type="CATEGORYNAME">
                      <a:rPr lang="en-US" smtClean="0">
                        <a:solidFill>
                          <a:schemeClr val="tx1"/>
                        </a:solidFill>
                      </a:rPr>
                      <a:pPr>
                        <a:defRPr sz="1200">
                          <a:solidFill>
                            <a:schemeClr val="tx1"/>
                          </a:solidFill>
                        </a:defRPr>
                      </a:pPr>
                      <a:t>[NÁZEV KATEGORIE]</a:t>
                    </a:fld>
                    <a:r>
                      <a:rPr lang="en-US" baseline="0">
                        <a:solidFill>
                          <a:schemeClr val="tx1"/>
                        </a:solidFill>
                      </a:rPr>
                      <a:t> </a:t>
                    </a:r>
                  </a:p>
                  <a:p>
                    <a:pPr>
                      <a:defRPr sz="1200">
                        <a:solidFill>
                          <a:schemeClr val="tx1"/>
                        </a:solidFill>
                      </a:defRPr>
                    </a:pPr>
                    <a:fld id="{3B5FED2D-0345-E849-9F99-8E4B59FE60C7}" type="PERCENTAGE">
                      <a:rPr lang="en-US" baseline="0" smtClean="0">
                        <a:solidFill>
                          <a:schemeClr val="tx1"/>
                        </a:solidFill>
                      </a:rPr>
                      <a:pPr>
                        <a:defRPr sz="1200">
                          <a:solidFill>
                            <a:schemeClr val="tx1"/>
                          </a:solidFill>
                        </a:defRPr>
                      </a:pPr>
                      <a:t>[PROCENTO]</a:t>
                    </a:fld>
                    <a:endParaRPr lang="cs-CZ"/>
                  </a:p>
                </c:rich>
              </c:tx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0" i="0" u="none" strike="noStrike" kern="1200" baseline="0">
                      <a:solidFill>
                        <a:schemeClr val="tx1"/>
                      </a:solidFill>
                      <a:latin typeface="Georgia" panose="02040502050405020303" pitchFamily="18" charset="0"/>
                      <a:ea typeface="+mn-ea"/>
                      <a:cs typeface="+mn-cs"/>
                    </a:defRPr>
                  </a:pPr>
                  <a:endParaRPr lang="cs-CZ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2572-FE47-B036-F2405811687A}"/>
                </c:ext>
                <c:ext xmlns:c15="http://schemas.microsoft.com/office/drawing/2012/chart" uri="{CE6537A1-D6FC-4f65-9D91-7224C49458BB}">
                  <c15:layout>
                    <c:manualLayout>
                      <c:w val="0.18384139262930724"/>
                      <c:h val="0.1645173558828959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3"/>
              <c:layout>
                <c:manualLayout>
                  <c:x val="9.5293380719124812E-2"/>
                  <c:y val="-3.3673103997402492E-3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200" b="0" i="0" u="none" strike="noStrike" kern="1200" baseline="0">
                        <a:solidFill>
                          <a:schemeClr val="tx1"/>
                        </a:solidFill>
                        <a:latin typeface="Georgia" panose="02040502050405020303" pitchFamily="18" charset="0"/>
                        <a:ea typeface="+mn-ea"/>
                        <a:cs typeface="+mn-cs"/>
                      </a:defRPr>
                    </a:pPr>
                    <a:r>
                      <a:rPr lang="en-US" err="1">
                        <a:solidFill>
                          <a:schemeClr val="tx1"/>
                        </a:solidFill>
                      </a:rPr>
                      <a:t>spíše</a:t>
                    </a:r>
                    <a:r>
                      <a:rPr lang="en-US" baseline="0">
                        <a:solidFill>
                          <a:schemeClr val="tx1"/>
                        </a:solidFill>
                      </a:rPr>
                      <a:t> </a:t>
                    </a:r>
                    <a:r>
                      <a:rPr lang="en-US" baseline="0" err="1">
                        <a:solidFill>
                          <a:schemeClr val="tx1"/>
                        </a:solidFill>
                      </a:rPr>
                      <a:t>nejsou</a:t>
                    </a:r>
                    <a:r>
                      <a:rPr lang="en-US" baseline="0">
                        <a:solidFill>
                          <a:schemeClr val="tx1"/>
                        </a:solidFill>
                      </a:rPr>
                      <a:t> 1%</a:t>
                    </a:r>
                    <a:endParaRPr lang="en-US">
                      <a:solidFill>
                        <a:schemeClr val="tx1"/>
                      </a:solidFill>
                    </a:endParaRPr>
                  </a:p>
                </c:rich>
              </c:tx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0" i="0" u="none" strike="noStrike" kern="1200" baseline="0">
                      <a:solidFill>
                        <a:schemeClr val="tx1"/>
                      </a:solidFill>
                      <a:latin typeface="Georgia" panose="02040502050405020303" pitchFamily="18" charset="0"/>
                      <a:ea typeface="+mn-ea"/>
                      <a:cs typeface="+mn-cs"/>
                    </a:defRPr>
                  </a:pPr>
                  <a:endParaRPr lang="cs-CZ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2572-FE47-B036-F2405811687A}"/>
                </c:ext>
                <c:ext xmlns:c15="http://schemas.microsoft.com/office/drawing/2012/chart" uri="{CE6537A1-D6FC-4f65-9D91-7224C49458BB}">
                  <c15:layout>
                    <c:manualLayout>
                      <c:w val="0.21395967269452018"/>
                      <c:h val="0.1014040839203144"/>
                    </c:manualLayout>
                  </c15:layout>
                </c:ext>
              </c:extLst>
            </c:dLbl>
            <c:dLbl>
              <c:idx val="4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2572-FE47-B036-F2405811687A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9.4257154107140195E-2"/>
                  <c:y val="0.12863615032349757"/>
                </c:manualLayout>
              </c:layout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0" i="0" u="none" strike="noStrike" kern="1200" baseline="0">
                      <a:solidFill>
                        <a:schemeClr val="tx1"/>
                      </a:solidFill>
                      <a:latin typeface="Georgia" panose="02040502050405020303" pitchFamily="18" charset="0"/>
                      <a:ea typeface="+mn-ea"/>
                      <a:cs typeface="+mn-cs"/>
                    </a:defRPr>
                  </a:pPr>
                  <a:endParaRPr lang="cs-CZ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2572-FE47-B036-F2405811687A}"/>
                </c:ext>
                <c:ext xmlns:c15="http://schemas.microsoft.com/office/drawing/2012/chart" uri="{CE6537A1-D6FC-4f65-9D91-7224C49458BB}"/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lt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List1!$A$2:$A$7</c:f>
              <c:strCache>
                <c:ptCount val="6"/>
                <c:pt idx="0">
                  <c:v>rozhodně jsou</c:v>
                </c:pt>
                <c:pt idx="1">
                  <c:v>spíše jsou</c:v>
                </c:pt>
                <c:pt idx="2">
                  <c:v>tak ani tak</c:v>
                </c:pt>
                <c:pt idx="3">
                  <c:v>spíše nejsou</c:v>
                </c:pt>
                <c:pt idx="4">
                  <c:v>rozhodně nejsou</c:v>
                </c:pt>
                <c:pt idx="5">
                  <c:v>neumím posoudit</c:v>
                </c:pt>
              </c:strCache>
            </c:strRef>
          </c:cat>
          <c:val>
            <c:numRef>
              <c:f>List1!$B$2:$B$7</c:f>
              <c:numCache>
                <c:formatCode>###0.0</c:formatCode>
                <c:ptCount val="6"/>
                <c:pt idx="0">
                  <c:v>77.7</c:v>
                </c:pt>
                <c:pt idx="1">
                  <c:v>14.1</c:v>
                </c:pt>
                <c:pt idx="2">
                  <c:v>1.3</c:v>
                </c:pt>
                <c:pt idx="3">
                  <c:v>1.3</c:v>
                </c:pt>
                <c:pt idx="4">
                  <c:v>0.3</c:v>
                </c:pt>
                <c:pt idx="5">
                  <c:v>5.3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2572-FE47-B036-F2405811687A}"/>
            </c:ext>
          </c:extLst>
        </c:ser>
        <c:dLbls>
          <c:dLblPos val="inEnd"/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sz="1100" b="0">
          <a:latin typeface="Georgia" panose="02040502050405020303" pitchFamily="18" charset="0"/>
        </a:defRPr>
      </a:pPr>
      <a:endParaRPr lang="cs-CZ"/>
    </a:p>
  </c:txPr>
  <c:externalData r:id="rId3">
    <c:autoUpdate val="0"/>
  </c:externalData>
  <c:userShapes r:id="rId4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r>
              <a:rPr kumimoji="0" lang="cs-CZ" sz="2000" b="1" i="0" u="none" strike="noStrike" kern="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Helvetica" pitchFamily="2" charset="0"/>
              </a:rPr>
              <a:t>2019</a:t>
            </a:r>
            <a:endParaRPr lang="cs-CZ" sz="200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Georgia" panose="02040502050405020303" pitchFamily="18" charset="0"/>
              <a:ea typeface="+mn-ea"/>
              <a:cs typeface="+mn-cs"/>
            </a:defRPr>
          </a:pPr>
          <a:endParaRPr lang="cs-CZ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Řada 1</c:v>
                </c:pt>
              </c:strCache>
            </c:strRef>
          </c:tx>
          <c:spPr>
            <a:solidFill>
              <a:srgbClr val="A9D7E2"/>
            </a:solidFill>
            <a:ln w="3175">
              <a:solidFill>
                <a:schemeClr val="bg1">
                  <a:lumMod val="85000"/>
                </a:schemeClr>
              </a:solidFill>
            </a:ln>
          </c:spPr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638-6F4D-B70C-271624385271}"/>
              </c:ext>
            </c:extLst>
          </c:dPt>
          <c:dPt>
            <c:idx val="1"/>
            <c:bubble3D val="0"/>
            <c:spPr>
              <a:solidFill>
                <a:srgbClr val="95DE04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638-6F4D-B70C-271624385271}"/>
              </c:ext>
            </c:extLst>
          </c:dPt>
          <c:dPt>
            <c:idx val="2"/>
            <c:bubble3D val="0"/>
            <c:spPr>
              <a:solidFill>
                <a:srgbClr val="D9D9D9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638-6F4D-B70C-271624385271}"/>
              </c:ext>
            </c:extLst>
          </c:dPt>
          <c:dPt>
            <c:idx val="3"/>
            <c:bubble3D val="0"/>
            <c:spPr>
              <a:solidFill>
                <a:srgbClr val="EBA7A8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638-6F4D-B70C-271624385271}"/>
              </c:ext>
            </c:extLst>
          </c:dPt>
          <c:dPt>
            <c:idx val="4"/>
            <c:bubble3D val="0"/>
            <c:spPr>
              <a:solidFill>
                <a:srgbClr val="A20000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C638-6F4D-B70C-271624385271}"/>
              </c:ext>
            </c:extLst>
          </c:dPt>
          <c:dLbls>
            <c:dLbl>
              <c:idx val="1"/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lang="cs-CZ" sz="1200" b="0" i="0" u="none" strike="noStrike" kern="1200" baseline="0" noProof="0">
                      <a:solidFill>
                        <a:schemeClr val="tx1"/>
                      </a:solidFill>
                      <a:latin typeface="Georgia" panose="02040502050405020303" pitchFamily="18" charset="0"/>
                      <a:ea typeface="+mn-ea"/>
                      <a:cs typeface="+mn-cs"/>
                    </a:defRPr>
                  </a:pPr>
                  <a:endParaRPr lang="cs-CZ"/>
                </a:p>
              </c:txPr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lang="cs-CZ" sz="1200" b="0" i="0" u="none" strike="noStrike" kern="1200" baseline="0" noProof="0">
                      <a:solidFill>
                        <a:schemeClr val="tx1"/>
                      </a:solidFill>
                      <a:latin typeface="Georgia" panose="02040502050405020303" pitchFamily="18" charset="0"/>
                      <a:ea typeface="+mn-ea"/>
                      <a:cs typeface="+mn-cs"/>
                    </a:defRPr>
                  </a:pPr>
                  <a:endParaRPr lang="cs-CZ"/>
                </a:p>
              </c:txPr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5.2916782407407464E-2"/>
                  <c:y val="0.14688056723833839"/>
                </c:manualLayout>
              </c:layout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cs-CZ" sz="1200" b="0" i="0" u="none" strike="noStrike" kern="1200" baseline="0" noProof="0">
                      <a:solidFill>
                        <a:schemeClr val="tx1"/>
                      </a:solidFill>
                      <a:latin typeface="Georgia" panose="02040502050405020303" pitchFamily="18" charset="0"/>
                      <a:ea typeface="+mn-ea"/>
                      <a:cs typeface="+mn-cs"/>
                    </a:defRPr>
                  </a:pPr>
                  <a:endParaRPr lang="cs-CZ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C638-6F4D-B70C-271624385271}"/>
                </c:ext>
                <c:ext xmlns:c15="http://schemas.microsoft.com/office/drawing/2012/chart" uri="{CE6537A1-D6FC-4f65-9D91-7224C49458BB}">
                  <c15:layout>
                    <c:manualLayout>
                      <c:w val="0.16813541666666665"/>
                      <c:h val="0.13121234294966605"/>
                    </c:manualLayout>
                  </c15:layout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AEDDB6A1-0CA1-40F7-B5B6-8BF181A488F0}" type="CATEGORYNAME">
                      <a:rPr lang="en-US" sz="1400"/>
                      <a:pPr/>
                      <a:t>[NÁZEV KATEGORIE]</a:t>
                    </a:fld>
                    <a:r>
                      <a:rPr lang="en-US" baseline="0"/>
                      <a:t>
</a:t>
                    </a:r>
                    <a:fld id="{3FE64D2F-3BCE-4696-A67A-510B7062B7BD}" type="PERCENTAGE">
                      <a:rPr lang="en-US" baseline="0"/>
                      <a:pPr/>
                      <a:t>[PROCENTO]</a:t>
                    </a:fld>
                    <a:endParaRPr lang="en-US" baseline="0"/>
                  </a:p>
                </c:rich>
              </c:tx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C638-6F4D-B70C-271624385271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cs-CZ" sz="1200" b="0" i="0" u="none" strike="noStrike" kern="1200" baseline="0" noProof="0">
                    <a:solidFill>
                      <a:schemeClr val="lt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List1!$A$2:$A$5</c:f>
              <c:strCache>
                <c:ptCount val="4"/>
                <c:pt idx="0">
                  <c:v>rozhodně ano</c:v>
                </c:pt>
                <c:pt idx="1">
                  <c:v>spíše ano</c:v>
                </c:pt>
                <c:pt idx="2">
                  <c:v>nejsem si jist/a</c:v>
                </c:pt>
                <c:pt idx="3">
                  <c:v>spíše ne</c:v>
                </c:pt>
              </c:strCache>
            </c:strRef>
          </c:cat>
          <c:val>
            <c:numRef>
              <c:f>List1!$B$2:$B$5</c:f>
              <c:numCache>
                <c:formatCode>###0.0</c:formatCode>
                <c:ptCount val="4"/>
                <c:pt idx="0">
                  <c:v>71.071428571428569</c:v>
                </c:pt>
                <c:pt idx="1">
                  <c:v>23.928571428571431</c:v>
                </c:pt>
                <c:pt idx="2">
                  <c:v>3.9285714285714284</c:v>
                </c:pt>
                <c:pt idx="3">
                  <c:v>1.0714285714285701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C638-6F4D-B70C-271624385271}"/>
            </c:ext>
          </c:extLst>
        </c:ser>
        <c:dLbls>
          <c:dLblPos val="inEnd"/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sz="1100" b="0">
          <a:latin typeface="Georgia" panose="02040502050405020303" pitchFamily="18" charset="0"/>
        </a:defRPr>
      </a:pPr>
      <a:endParaRPr lang="cs-CZ"/>
    </a:p>
  </c:txPr>
  <c:externalData r:id="rId3">
    <c:autoUpdate val="0"/>
  </c:externalData>
  <c:userShapes r:id="rId4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rozhodně ano</c:v>
                </c:pt>
              </c:strCache>
            </c:strRef>
          </c:tx>
          <c:spPr>
            <a:solidFill>
              <a:srgbClr val="4B742E"/>
            </a:solidFill>
            <a:ln>
              <a:noFill/>
            </a:ln>
            <a:effectLst>
              <a:outerShdw blurRad="317500" algn="ctr" rotWithShape="0">
                <a:prstClr val="black">
                  <a:alpha val="25000"/>
                </a:prstClr>
              </a:outerShdw>
            </a:effectLst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lt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List1!$A$2:$A$3</c:f>
              <c:numCache>
                <c:formatCode>General</c:formatCode>
                <c:ptCount val="2"/>
                <c:pt idx="0">
                  <c:v>2019</c:v>
                </c:pt>
                <c:pt idx="1">
                  <c:v>2024</c:v>
                </c:pt>
              </c:numCache>
            </c:numRef>
          </c:cat>
          <c:val>
            <c:numRef>
              <c:f>List1!$B$2:$B$3</c:f>
              <c:numCache>
                <c:formatCode>0%</c:formatCode>
                <c:ptCount val="2"/>
                <c:pt idx="0">
                  <c:v>0.70106761565836295</c:v>
                </c:pt>
                <c:pt idx="1">
                  <c:v>0.57699999999999996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8331-4696-BD66-3ED57CD6C5A2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spíše ano</c:v>
                </c:pt>
              </c:strCache>
            </c:strRef>
          </c:tx>
          <c:spPr>
            <a:solidFill>
              <a:srgbClr val="95DE04"/>
            </a:solidFill>
            <a:ln>
              <a:noFill/>
            </a:ln>
            <a:effectLst>
              <a:outerShdw blurRad="317500" algn="ctr" rotWithShape="0">
                <a:prstClr val="black">
                  <a:alpha val="25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List1!$A$2:$A$3</c:f>
              <c:numCache>
                <c:formatCode>General</c:formatCode>
                <c:ptCount val="2"/>
                <c:pt idx="0">
                  <c:v>2019</c:v>
                </c:pt>
                <c:pt idx="1">
                  <c:v>2024</c:v>
                </c:pt>
              </c:numCache>
            </c:numRef>
          </c:cat>
          <c:val>
            <c:numRef>
              <c:f>List1!$C$2:$C$3</c:f>
              <c:numCache>
                <c:formatCode>0%</c:formatCode>
                <c:ptCount val="2"/>
                <c:pt idx="0">
                  <c:v>0.27402135231316699</c:v>
                </c:pt>
                <c:pt idx="1">
                  <c:v>0.315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DEE3-A346-8C27-872622D9DD38}"/>
            </c:ext>
          </c:extLst>
        </c:ser>
        <c:ser>
          <c:idx val="2"/>
          <c:order val="2"/>
          <c:tx>
            <c:strRef>
              <c:f>List1!$D$1</c:f>
              <c:strCache>
                <c:ptCount val="1"/>
                <c:pt idx="0">
                  <c:v>nejsem si jist/a</c:v>
                </c:pt>
              </c:strCache>
            </c:strRef>
          </c:tx>
          <c:spPr>
            <a:solidFill>
              <a:srgbClr val="D9D9D9"/>
            </a:solidFill>
            <a:ln>
              <a:noFill/>
            </a:ln>
            <a:effectLst>
              <a:outerShdw blurRad="317500" algn="ctr" rotWithShape="0">
                <a:prstClr val="black">
                  <a:alpha val="25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List1!$A$2:$A$3</c:f>
              <c:numCache>
                <c:formatCode>General</c:formatCode>
                <c:ptCount val="2"/>
                <c:pt idx="0">
                  <c:v>2019</c:v>
                </c:pt>
                <c:pt idx="1">
                  <c:v>2024</c:v>
                </c:pt>
              </c:numCache>
            </c:numRef>
          </c:cat>
          <c:val>
            <c:numRef>
              <c:f>List1!$D$2:$D$3</c:f>
              <c:numCache>
                <c:formatCode>0%</c:formatCode>
                <c:ptCount val="2"/>
                <c:pt idx="0">
                  <c:v>1.42348754448399E-2</c:v>
                </c:pt>
                <c:pt idx="1">
                  <c:v>6.2E-2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DEE3-A346-8C27-872622D9DD38}"/>
            </c:ext>
          </c:extLst>
        </c:ser>
        <c:ser>
          <c:idx val="3"/>
          <c:order val="3"/>
          <c:tx>
            <c:strRef>
              <c:f>List1!$E$1</c:f>
              <c:strCache>
                <c:ptCount val="1"/>
                <c:pt idx="0">
                  <c:v>spíše ne</c:v>
                </c:pt>
              </c:strCache>
            </c:strRef>
          </c:tx>
          <c:spPr>
            <a:solidFill>
              <a:srgbClr val="EBA7A8"/>
            </a:solidFill>
            <a:ln>
              <a:noFill/>
            </a:ln>
            <a:effectLst>
              <a:outerShdw blurRad="317500" algn="ctr" rotWithShape="0">
                <a:prstClr val="black">
                  <a:alpha val="25000"/>
                </a:prstClr>
              </a:outerShdw>
            </a:effectLst>
          </c:spPr>
          <c:invertIfNegative val="0"/>
          <c:dLbls>
            <c:dLbl>
              <c:idx val="0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6F39-E442-AAD7-CAB6EE72C044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List1!$A$2:$A$3</c:f>
              <c:numCache>
                <c:formatCode>General</c:formatCode>
                <c:ptCount val="2"/>
                <c:pt idx="0">
                  <c:v>2019</c:v>
                </c:pt>
                <c:pt idx="1">
                  <c:v>2024</c:v>
                </c:pt>
              </c:numCache>
            </c:numRef>
          </c:cat>
          <c:val>
            <c:numRef>
              <c:f>List1!$E$2:$E$3</c:f>
              <c:numCache>
                <c:formatCode>0%</c:formatCode>
                <c:ptCount val="2"/>
                <c:pt idx="0">
                  <c:v>3.5587188612099599E-3</c:v>
                </c:pt>
                <c:pt idx="1">
                  <c:v>2.1999999999999999E-2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DEE3-A346-8C27-872622D9DD38}"/>
            </c:ext>
          </c:extLst>
        </c:ser>
        <c:ser>
          <c:idx val="4"/>
          <c:order val="4"/>
          <c:tx>
            <c:strRef>
              <c:f>List1!$F$1</c:f>
              <c:strCache>
                <c:ptCount val="1"/>
                <c:pt idx="0">
                  <c:v>rozhodně ne</c:v>
                </c:pt>
              </c:strCache>
            </c:strRef>
          </c:tx>
          <c:spPr>
            <a:solidFill>
              <a:srgbClr val="A20000"/>
            </a:solidFill>
            <a:ln>
              <a:noFill/>
            </a:ln>
            <a:effectLst>
              <a:outerShdw blurRad="317500" algn="ctr" rotWithShape="0">
                <a:prstClr val="black">
                  <a:alpha val="25000"/>
                </a:prstClr>
              </a:outerShdw>
            </a:effectLst>
          </c:spPr>
          <c:invertIfNegative val="0"/>
          <c:dLbls>
            <c:dLbl>
              <c:idx val="0"/>
              <c:layout>
                <c:manualLayout>
                  <c:x val="-4.409722222222222E-3"/>
                  <c:y val="-3.967852148205845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6F39-E442-AAD7-CAB6EE72C044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4.4097222222221144E-3"/>
                  <c:y val="-3.967861880914935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6F39-E442-AAD7-CAB6EE72C044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lt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List1!$A$2:$A$3</c:f>
              <c:numCache>
                <c:formatCode>General</c:formatCode>
                <c:ptCount val="2"/>
                <c:pt idx="0">
                  <c:v>2019</c:v>
                </c:pt>
                <c:pt idx="1">
                  <c:v>2024</c:v>
                </c:pt>
              </c:numCache>
            </c:numRef>
          </c:cat>
          <c:val>
            <c:numRef>
              <c:f>List1!$F$2:$F$3</c:f>
              <c:numCache>
                <c:formatCode>0%</c:formatCode>
                <c:ptCount val="2"/>
                <c:pt idx="0">
                  <c:v>7.1174377224199302E-3</c:v>
                </c:pt>
                <c:pt idx="1">
                  <c:v>2.5000000000000001E-2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DEE3-A346-8C27-872622D9DD38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-113535680"/>
        <c:axId val="-427255760"/>
      </c:barChart>
      <c:valAx>
        <c:axId val="-427255760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out"/>
        <c:minorTickMark val="none"/>
        <c:tickLblPos val="nextTo"/>
        <c:crossAx val="-113535680"/>
        <c:crosses val="autoZero"/>
        <c:crossBetween val="between"/>
      </c:valAx>
      <c:catAx>
        <c:axId val="-11353568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endParaRPr lang="cs-CZ"/>
          </a:p>
        </c:txPr>
        <c:crossAx val="-42725576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9977824074074071"/>
          <c:y val="0.91465174635769808"/>
          <c:w val="0.60044351851851852"/>
          <c:h val="5.162487386924889E-2"/>
        </c:manualLayout>
      </c:layout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Georgia" panose="02040502050405020303" pitchFamily="18" charset="0"/>
              <a:ea typeface="+mn-ea"/>
              <a:cs typeface="+mn-cs"/>
            </a:defRPr>
          </a:pPr>
          <a:endParaRPr lang="cs-CZ"/>
        </a:p>
      </c:txPr>
    </c:legend>
    <c:plotVisOnly val="1"/>
    <c:dispBlanksAs val="zero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sz="1100" b="0">
          <a:latin typeface="Georgia" panose="02040502050405020303" pitchFamily="18" charset="0"/>
        </a:defRPr>
      </a:pPr>
      <a:endParaRPr lang="cs-CZ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20" b="0" i="0" u="none" strike="noStrike" kern="1200" baseline="0">
                <a:solidFill>
                  <a:prstClr val="black">
                    <a:lumMod val="65000"/>
                    <a:lumOff val="35000"/>
                  </a:prstClr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r>
              <a:rPr kumimoji="0" lang="cs-CZ" sz="2000" b="1" i="0" u="none" strike="noStrike" kern="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Helvetica" pitchFamily="2" charset="0"/>
              </a:rPr>
              <a:t>2019</a:t>
            </a:r>
            <a:endParaRPr lang="cs-CZ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320" b="0" i="0" u="none" strike="noStrike" kern="1200" baseline="0">
              <a:solidFill>
                <a:prstClr val="black">
                  <a:lumMod val="65000"/>
                  <a:lumOff val="35000"/>
                </a:prstClr>
              </a:solidFill>
              <a:latin typeface="Georgia" panose="02040502050405020303" pitchFamily="18" charset="0"/>
              <a:ea typeface="+mn-ea"/>
              <a:cs typeface="+mn-cs"/>
            </a:defRPr>
          </a:pPr>
          <a:endParaRPr lang="cs-CZ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Řada 1</c:v>
                </c:pt>
              </c:strCache>
            </c:strRef>
          </c:tx>
          <c:spPr>
            <a:solidFill>
              <a:srgbClr val="A9D7E2"/>
            </a:solidFill>
            <a:ln w="3175">
              <a:solidFill>
                <a:schemeClr val="bg1">
                  <a:lumMod val="85000"/>
                </a:schemeClr>
              </a:solidFill>
            </a:ln>
          </c:spPr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EF4-0F4F-A65E-87EB6AFF0FEB}"/>
              </c:ext>
            </c:extLst>
          </c:dPt>
          <c:dPt>
            <c:idx val="1"/>
            <c:bubble3D val="0"/>
            <c:spPr>
              <a:solidFill>
                <a:srgbClr val="A20000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EF4-0F4F-A65E-87EB6AFF0FEB}"/>
              </c:ext>
            </c:extLst>
          </c:dPt>
          <c:dLbls>
            <c:dLbl>
              <c:idx val="0"/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3EF4-0F4F-A65E-87EB6AFF0FEB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fld id="{AEDDB6A1-0CA1-40F7-B5B6-8BF181A488F0}" type="CATEGORYNAME">
                      <a:rPr lang="en-US" sz="1400"/>
                      <a:pPr/>
                      <a:t>[NÁZEV KATEGORIE]</a:t>
                    </a:fld>
                    <a:r>
                      <a:rPr lang="en-US" baseline="0"/>
                      <a:t>
</a:t>
                    </a:r>
                    <a:fld id="{3FE64D2F-3BCE-4696-A67A-510B7062B7BD}" type="PERCENTAGE">
                      <a:rPr lang="en-US" baseline="0"/>
                      <a:pPr/>
                      <a:t>[PROCENTO]</a:t>
                    </a:fld>
                    <a:endParaRPr lang="en-US" baseline="0"/>
                  </a:p>
                </c:rich>
              </c:tx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3EF4-0F4F-A65E-87EB6AFF0FEB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cs-CZ" sz="1200" b="0" i="0" u="none" strike="noStrike" kern="1200" baseline="0" noProof="0">
                    <a:solidFill>
                      <a:schemeClr val="lt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List1!$A$2:$A$3</c:f>
              <c:strCache>
                <c:ptCount val="2"/>
                <c:pt idx="0">
                  <c:v>ano</c:v>
                </c:pt>
                <c:pt idx="1">
                  <c:v>ne</c:v>
                </c:pt>
              </c:strCache>
            </c:strRef>
          </c:cat>
          <c:val>
            <c:numRef>
              <c:f>List1!$B$2:$B$3</c:f>
              <c:numCache>
                <c:formatCode>###0.0</c:formatCode>
                <c:ptCount val="2"/>
                <c:pt idx="0">
                  <c:v>15.302491103202847</c:v>
                </c:pt>
                <c:pt idx="1">
                  <c:v>84.69750889679716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EF4-0F4F-A65E-87EB6AFF0FEB}"/>
            </c:ext>
          </c:extLst>
        </c:ser>
        <c:dLbls>
          <c:dLblPos val="inEnd"/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sz="1100" b="0">
          <a:latin typeface="Georgia" panose="02040502050405020303" pitchFamily="18" charset="0"/>
        </a:defRPr>
      </a:pPr>
      <a:endParaRPr lang="cs-CZ"/>
    </a:p>
  </c:txPr>
  <c:externalData r:id="rId3">
    <c:autoUpdate val="0"/>
  </c:externalData>
  <c:userShapes r:id="rId4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20" b="0" i="0" u="none" strike="noStrike" kern="1200" baseline="0">
                <a:solidFill>
                  <a:prstClr val="black">
                    <a:lumMod val="65000"/>
                    <a:lumOff val="35000"/>
                  </a:prstClr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r>
              <a:rPr kumimoji="0" lang="cs-CZ" sz="2000" b="1" i="0" u="none" strike="noStrike" kern="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Helvetica" pitchFamily="2" charset="0"/>
              </a:rPr>
              <a:t>2024</a:t>
            </a:r>
            <a:endParaRPr lang="cs-CZ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320" b="0" i="0" u="none" strike="noStrike" kern="1200" baseline="0">
              <a:solidFill>
                <a:prstClr val="black">
                  <a:lumMod val="65000"/>
                  <a:lumOff val="35000"/>
                </a:prstClr>
              </a:solidFill>
              <a:latin typeface="Georgia" panose="02040502050405020303" pitchFamily="18" charset="0"/>
              <a:ea typeface="+mn-ea"/>
              <a:cs typeface="+mn-cs"/>
            </a:defRPr>
          </a:pPr>
          <a:endParaRPr lang="cs-CZ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Řada 1</c:v>
                </c:pt>
              </c:strCache>
            </c:strRef>
          </c:tx>
          <c:spPr>
            <a:solidFill>
              <a:srgbClr val="A9D7E2"/>
            </a:solidFill>
            <a:ln w="3175">
              <a:solidFill>
                <a:schemeClr val="bg1">
                  <a:lumMod val="85000"/>
                </a:schemeClr>
              </a:solidFill>
            </a:ln>
          </c:spPr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102-6F49-9B82-9804D81A4423}"/>
              </c:ext>
            </c:extLst>
          </c:dPt>
          <c:dPt>
            <c:idx val="1"/>
            <c:bubble3D val="0"/>
            <c:spPr>
              <a:solidFill>
                <a:srgbClr val="A20000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102-6F49-9B82-9804D81A4423}"/>
              </c:ext>
            </c:extLst>
          </c:dPt>
          <c:dLbls>
            <c:dLbl>
              <c:idx val="0"/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C102-6F49-9B82-9804D81A4423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fld id="{AEDDB6A1-0CA1-40F7-B5B6-8BF181A488F0}" type="CATEGORYNAME">
                      <a:rPr lang="en-US" sz="1400"/>
                      <a:pPr/>
                      <a:t>[NÁZEV KATEGORIE]</a:t>
                    </a:fld>
                    <a:r>
                      <a:rPr lang="en-US" baseline="0"/>
                      <a:t>
</a:t>
                    </a:r>
                    <a:fld id="{3FE64D2F-3BCE-4696-A67A-510B7062B7BD}" type="PERCENTAGE">
                      <a:rPr lang="en-US" baseline="0"/>
                      <a:pPr/>
                      <a:t>[PROCENTO]</a:t>
                    </a:fld>
                    <a:endParaRPr lang="en-US" baseline="0"/>
                  </a:p>
                </c:rich>
              </c:tx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C102-6F49-9B82-9804D81A4423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cs-CZ" sz="1200" b="0" i="0" u="none" strike="noStrike" kern="1200" baseline="0" noProof="0">
                    <a:solidFill>
                      <a:schemeClr val="lt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List1!$A$2:$A$3</c:f>
              <c:strCache>
                <c:ptCount val="2"/>
                <c:pt idx="0">
                  <c:v>ano</c:v>
                </c:pt>
                <c:pt idx="1">
                  <c:v>ne</c:v>
                </c:pt>
              </c:strCache>
            </c:strRef>
          </c:cat>
          <c:val>
            <c:numRef>
              <c:f>List1!$B$2:$B$3</c:f>
              <c:numCache>
                <c:formatCode>###0.0</c:formatCode>
                <c:ptCount val="2"/>
                <c:pt idx="0">
                  <c:v>20.9</c:v>
                </c:pt>
                <c:pt idx="1">
                  <c:v>79.099999999999994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C102-6F49-9B82-9804D81A4423}"/>
            </c:ext>
          </c:extLst>
        </c:ser>
        <c:dLbls>
          <c:dLblPos val="inEnd"/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sz="1100" b="0">
          <a:latin typeface="Georgia" panose="02040502050405020303" pitchFamily="18" charset="0"/>
        </a:defRPr>
      </a:pPr>
      <a:endParaRPr lang="cs-CZ"/>
    </a:p>
  </c:txPr>
  <c:externalData r:id="rId3">
    <c:autoUpdate val="0"/>
  </c:externalData>
  <c:userShapes r:id="rId4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3040046296296298E-2"/>
          <c:y val="2.4792553687416497E-3"/>
          <c:w val="0.95695995370370368"/>
          <c:h val="0.7198609226134845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Řada 1</c:v>
                </c:pt>
              </c:strCache>
            </c:strRef>
          </c:tx>
          <c:spPr>
            <a:solidFill>
              <a:srgbClr val="95DE04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12A44FDD-F982-49A2-811D-0483F15F6B3D}" type="VALUE">
                      <a:rPr lang="en-US" sz="1200" b="0">
                        <a:solidFill>
                          <a:schemeClr val="tx1"/>
                        </a:solidFill>
                      </a:rPr>
                      <a:pPr/>
                      <a:t>[HODNOTA]</a:t>
                    </a:fld>
                    <a:endParaRPr lang="cs-CZ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EF26-436F-B707-242CDFAD3C59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0BB10580-C7E6-4783-87D0-160C1495EBA9}" type="VALUE">
                      <a:rPr lang="en-US" sz="1200" b="0">
                        <a:solidFill>
                          <a:schemeClr val="tx1"/>
                        </a:solidFill>
                      </a:rPr>
                      <a:pPr/>
                      <a:t>[HODNOTA]</a:t>
                    </a:fld>
                    <a:endParaRPr lang="cs-CZ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EF26-436F-B707-242CDFAD3C59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30B8B69F-5412-4ED2-A10A-C7DA04DBA291}" type="VALUE">
                      <a:rPr lang="en-US" sz="1200" b="0" smtClean="0">
                        <a:solidFill>
                          <a:schemeClr val="tx1"/>
                        </a:solidFill>
                      </a:rPr>
                      <a:pPr/>
                      <a:t>[HODNOTA]</a:t>
                    </a:fld>
                    <a:endParaRPr lang="cs-CZ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EF26-436F-B707-242CDFAD3C59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List1!$A$2:$A$16</c:f>
              <c:strCache>
                <c:ptCount val="15"/>
                <c:pt idx="0">
                  <c:v>obnova mokřadů</c:v>
                </c:pt>
                <c:pt idx="1">
                  <c:v>zadržování vody v krajině</c:v>
                </c:pt>
                <c:pt idx="2">
                  <c:v>návrat mokřadů</c:v>
                </c:pt>
                <c:pt idx="3">
                  <c:v>obnova</c:v>
                </c:pt>
                <c:pt idx="4">
                  <c:v>zasypaní kanalů</c:v>
                </c:pt>
                <c:pt idx="5">
                  <c:v>mokřady</c:v>
                </c:pt>
                <c:pt idx="6">
                  <c:v>osvěta a vzdělávání</c:v>
                </c:pt>
                <c:pt idx="7">
                  <c:v>vodou</c:v>
                </c:pt>
                <c:pt idx="8">
                  <c:v>zavodněním mokřadů</c:v>
                </c:pt>
                <c:pt idx="9">
                  <c:v>ochranou rostlin a živočíchů</c:v>
                </c:pt>
                <c:pt idx="10">
                  <c:v>revitalizace mokřadů</c:v>
                </c:pt>
                <c:pt idx="11">
                  <c:v>revitalizace</c:v>
                </c:pt>
                <c:pt idx="12">
                  <c:v>obnova rašelinišť</c:v>
                </c:pt>
                <c:pt idx="13">
                  <c:v>různé odpovědi</c:v>
                </c:pt>
                <c:pt idx="14">
                  <c:v>nevím</c:v>
                </c:pt>
              </c:strCache>
            </c:strRef>
          </c:cat>
          <c:val>
            <c:numRef>
              <c:f>List1!$B$2:$B$16</c:f>
              <c:numCache>
                <c:formatCode>General</c:formatCode>
                <c:ptCount val="15"/>
                <c:pt idx="0">
                  <c:v>23</c:v>
                </c:pt>
                <c:pt idx="1">
                  <c:v>12</c:v>
                </c:pt>
                <c:pt idx="2">
                  <c:v>3</c:v>
                </c:pt>
                <c:pt idx="3">
                  <c:v>3</c:v>
                </c:pt>
                <c:pt idx="4">
                  <c:v>3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  <c:pt idx="8">
                  <c:v>2</c:v>
                </c:pt>
                <c:pt idx="9">
                  <c:v>2</c:v>
                </c:pt>
                <c:pt idx="10">
                  <c:v>2</c:v>
                </c:pt>
                <c:pt idx="11">
                  <c:v>2</c:v>
                </c:pt>
                <c:pt idx="12">
                  <c:v>2</c:v>
                </c:pt>
                <c:pt idx="13">
                  <c:v>8</c:v>
                </c:pt>
                <c:pt idx="14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DBD-482F-A742-B21A41C53B9B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267"/>
        <c:overlap val="-43"/>
        <c:axId val="-113542752"/>
        <c:axId val="-113543840"/>
      </c:barChart>
      <c:catAx>
        <c:axId val="-1135427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cap="none" spc="0" normalizeH="0" baseline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endParaRPr lang="cs-CZ"/>
          </a:p>
        </c:txPr>
        <c:crossAx val="-113543840"/>
        <c:crosses val="autoZero"/>
        <c:auto val="1"/>
        <c:lblAlgn val="ctr"/>
        <c:lblOffset val="100"/>
        <c:noMultiLvlLbl val="0"/>
      </c:catAx>
      <c:valAx>
        <c:axId val="-11354384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-113542752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5277777777777776E-2"/>
          <c:y val="0.1305840378048968"/>
          <c:w val="0.93532407407407403"/>
          <c:h val="0.7482388905339058"/>
        </c:manualLayout>
      </c:layout>
      <c:pie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Řada 1</c:v>
                </c:pt>
              </c:strCache>
            </c:strRef>
          </c:tx>
          <c:spPr>
            <a:solidFill>
              <a:srgbClr val="A9D7E2"/>
            </a:solidFill>
            <a:ln w="3175">
              <a:solidFill>
                <a:schemeClr val="bg1">
                  <a:lumMod val="85000"/>
                </a:schemeClr>
              </a:solidFill>
            </a:ln>
          </c:spPr>
          <c:dPt>
            <c:idx val="0"/>
            <c:bubble3D val="0"/>
            <c:spPr>
              <a:solidFill>
                <a:srgbClr val="95DE04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8AF-3A49-AA99-852846E03F6F}"/>
              </c:ext>
            </c:extLst>
          </c:dPt>
          <c:dPt>
            <c:idx val="1"/>
            <c:bubble3D val="0"/>
            <c:spPr>
              <a:solidFill>
                <a:srgbClr val="EBA7A8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8AF-3A49-AA99-852846E03F6F}"/>
              </c:ext>
            </c:extLst>
          </c:dPt>
          <c:dPt>
            <c:idx val="2"/>
            <c:bubble3D val="0"/>
            <c:spPr>
              <a:solidFill>
                <a:srgbClr val="A9D7E2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8AF-3A49-AA99-852846E03F6F}"/>
              </c:ext>
            </c:extLst>
          </c:dPt>
          <c:dPt>
            <c:idx val="3"/>
            <c:bubble3D val="0"/>
            <c:spPr>
              <a:solidFill>
                <a:srgbClr val="A9D7E2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18AF-3A49-AA99-852846E03F6F}"/>
              </c:ext>
            </c:extLst>
          </c:dPt>
          <c:dPt>
            <c:idx val="4"/>
            <c:bubble3D val="0"/>
            <c:spPr>
              <a:solidFill>
                <a:srgbClr val="A20000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18AF-3A49-AA99-852846E03F6F}"/>
              </c:ext>
            </c:extLst>
          </c:dPt>
          <c:dLbls>
            <c:dLbl>
              <c:idx val="0"/>
              <c:layout>
                <c:manualLayout>
                  <c:x val="-0.1719792824074074"/>
                  <c:y val="7.916716872813899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18AF-3A49-AA99-852846E03F6F}"/>
                </c:ext>
                <c:ext xmlns:c15="http://schemas.microsoft.com/office/drawing/2012/chart" uri="{CE6537A1-D6FC-4f65-9D91-7224C49458BB}">
                  <c15:layout>
                    <c:manualLayout>
                      <c:w val="0.20564004629629626"/>
                      <c:h val="0.16325603683238085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0.18904097222222221"/>
                  <c:y val="-7.0098567781508275E-2"/>
                </c:manualLayout>
              </c:layout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cs-CZ" sz="1200" b="0" i="0" u="none" strike="noStrike" kern="1200" baseline="0" noProof="0">
                      <a:solidFill>
                        <a:schemeClr val="tx1"/>
                      </a:solidFill>
                      <a:latin typeface="Georgia" panose="02040502050405020303" pitchFamily="18" charset="0"/>
                      <a:ea typeface="+mn-ea"/>
                      <a:cs typeface="+mn-cs"/>
                    </a:defRPr>
                  </a:pPr>
                  <a:endParaRPr lang="cs-CZ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18AF-3A49-AA99-852846E03F6F}"/>
                </c:ext>
                <c:ext xmlns:c15="http://schemas.microsoft.com/office/drawing/2012/chart" uri="{CE6537A1-D6FC-4f65-9D91-7224C49458BB}">
                  <c15:layout>
                    <c:manualLayout>
                      <c:w val="0.18577430555555555"/>
                      <c:h val="0.13121223257450579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4.7182407407407354E-2"/>
                  <c:y val="1.9348110754897434E-2"/>
                </c:manualLayout>
              </c:layout>
              <c:tx>
                <c:rich>
                  <a:bodyPr/>
                  <a:lstStyle/>
                  <a:p>
                    <a:fld id="{AEDDB6A1-0CA1-40F7-B5B6-8BF181A488F0}" type="CATEGORYNAME">
                      <a:rPr lang="en-US" sz="1400"/>
                      <a:pPr/>
                      <a:t>[NÁZEV KATEGORIE]</a:t>
                    </a:fld>
                    <a:r>
                      <a:rPr lang="en-US" baseline="0"/>
                      <a:t>
</a:t>
                    </a:r>
                    <a:fld id="{3FE64D2F-3BCE-4696-A67A-510B7062B7BD}" type="PERCENTAGE">
                      <a:rPr lang="en-US" baseline="0"/>
                      <a:pPr/>
                      <a:t>[PROCENTO]</a:t>
                    </a:fld>
                    <a:endParaRPr lang="en-US" baseline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18AF-3A49-AA99-852846E03F6F}"/>
                </c:ext>
                <c:ext xmlns:c15="http://schemas.microsoft.com/office/drawing/2012/chart" uri="{CE6537A1-D6FC-4f65-9D91-7224C49458BB}">
                  <c15:layout>
                    <c:manualLayout>
                      <c:w val="0.11931967592592592"/>
                      <c:h val="0.20389413526905903"/>
                    </c:manualLayout>
                  </c15:layout>
                  <c15:dlblFieldTable/>
                  <c15:showDataLabelsRange val="0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cs-CZ" sz="1200" b="0" i="0" u="none" strike="noStrike" kern="1200" baseline="0" noProof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List1!$A$2:$A$3</c:f>
              <c:strCache>
                <c:ptCount val="2"/>
                <c:pt idx="0">
                  <c:v>muži</c:v>
                </c:pt>
                <c:pt idx="1">
                  <c:v>ženy</c:v>
                </c:pt>
              </c:strCache>
            </c:strRef>
          </c:cat>
          <c:val>
            <c:numRef>
              <c:f>List1!$B$2:$B$3</c:f>
              <c:numCache>
                <c:formatCode>###0</c:formatCode>
                <c:ptCount val="2"/>
                <c:pt idx="0">
                  <c:v>42.3</c:v>
                </c:pt>
                <c:pt idx="1">
                  <c:v>57.7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18AF-3A49-AA99-852846E03F6F}"/>
            </c:ext>
          </c:extLst>
        </c:ser>
        <c:dLbls>
          <c:dLblPos val="inEnd"/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sz="1100" b="0">
          <a:latin typeface="Georgia" panose="02040502050405020303" pitchFamily="18" charset="0"/>
        </a:defRPr>
      </a:pPr>
      <a:endParaRPr lang="cs-CZ"/>
    </a:p>
  </c:txPr>
  <c:externalData r:id="rId3">
    <c:autoUpdate val="0"/>
  </c:externalData>
  <c:userShapes r:id="rId4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20" b="0" i="0" u="none" strike="noStrike" kern="1200" baseline="0">
                <a:solidFill>
                  <a:prstClr val="black">
                    <a:lumMod val="65000"/>
                    <a:lumOff val="35000"/>
                  </a:prstClr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r>
              <a:rPr kumimoji="0" lang="cs-CZ" sz="2000" b="1" i="0" u="none" strike="noStrike" kern="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Helvetica" pitchFamily="2" charset="0"/>
              </a:rPr>
              <a:t>2024</a:t>
            </a:r>
            <a:endParaRPr lang="cs-CZ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320" b="0" i="0" u="none" strike="noStrike" kern="1200" baseline="0">
              <a:solidFill>
                <a:prstClr val="black">
                  <a:lumMod val="65000"/>
                  <a:lumOff val="35000"/>
                </a:prstClr>
              </a:solidFill>
              <a:latin typeface="Georgia" panose="02040502050405020303" pitchFamily="18" charset="0"/>
              <a:ea typeface="+mn-ea"/>
              <a:cs typeface="+mn-cs"/>
            </a:defRPr>
          </a:pPr>
          <a:endParaRPr lang="cs-CZ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Řada 1</c:v>
                </c:pt>
              </c:strCache>
            </c:strRef>
          </c:tx>
          <c:spPr>
            <a:solidFill>
              <a:srgbClr val="A9D7E2"/>
            </a:solidFill>
            <a:ln w="3175">
              <a:solidFill>
                <a:schemeClr val="bg1">
                  <a:lumMod val="50000"/>
                </a:schemeClr>
              </a:solidFill>
            </a:ln>
          </c:spPr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231-5E45-A66B-D83B0A304845}"/>
              </c:ext>
            </c:extLst>
          </c:dPt>
          <c:dPt>
            <c:idx val="1"/>
            <c:bubble3D val="0"/>
            <c:spPr>
              <a:solidFill>
                <a:srgbClr val="A20000"/>
              </a:solidFill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231-5E45-A66B-D83B0A304845}"/>
              </c:ext>
            </c:extLst>
          </c:dPt>
          <c:dLbls>
            <c:dLbl>
              <c:idx val="1"/>
              <c:tx>
                <c:rich>
                  <a:bodyPr/>
                  <a:lstStyle/>
                  <a:p>
                    <a:fld id="{AEDDB6A1-0CA1-40F7-B5B6-8BF181A488F0}" type="CATEGORYNAME">
                      <a:rPr lang="en-US" sz="1400"/>
                      <a:pPr/>
                      <a:t>[NÁZEV KATEGORIE]</a:t>
                    </a:fld>
                    <a:r>
                      <a:rPr lang="en-US" baseline="0"/>
                      <a:t>
</a:t>
                    </a:r>
                    <a:fld id="{3FE64D2F-3BCE-4696-A67A-510B7062B7BD}" type="PERCENTAGE">
                      <a:rPr lang="en-US" baseline="0"/>
                      <a:pPr/>
                      <a:t>[PROCENTO]</a:t>
                    </a:fld>
                    <a:endParaRPr lang="en-US" baseline="0"/>
                  </a:p>
                </c:rich>
              </c:tx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B231-5E45-A66B-D83B0A304845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cs-CZ" sz="1200" b="0" i="0" u="none" strike="noStrike" kern="1200" baseline="0" noProof="0">
                    <a:solidFill>
                      <a:schemeClr val="lt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List1!$A$2:$A$3</c:f>
              <c:strCache>
                <c:ptCount val="2"/>
                <c:pt idx="0">
                  <c:v>ano</c:v>
                </c:pt>
                <c:pt idx="1">
                  <c:v>ne</c:v>
                </c:pt>
              </c:strCache>
            </c:strRef>
          </c:cat>
          <c:val>
            <c:numRef>
              <c:f>List1!$B$2:$B$3</c:f>
              <c:numCache>
                <c:formatCode>###0.0</c:formatCode>
                <c:ptCount val="2"/>
                <c:pt idx="0">
                  <c:v>59.9</c:v>
                </c:pt>
                <c:pt idx="1">
                  <c:v>40.1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B231-5E45-A66B-D83B0A304845}"/>
            </c:ext>
          </c:extLst>
        </c:ser>
        <c:dLbls>
          <c:dLblPos val="inEnd"/>
          <c:showLegendKey val="0"/>
          <c:showVal val="0"/>
          <c:showCatName val="1"/>
          <c:showSerName val="0"/>
          <c:showPercent val="1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sz="1100" b="0">
          <a:latin typeface="Georgia" panose="02040502050405020303" pitchFamily="18" charset="0"/>
        </a:defRPr>
      </a:pPr>
      <a:endParaRPr lang="cs-CZ"/>
    </a:p>
  </c:txPr>
  <c:externalData r:id="rId3">
    <c:autoUpdate val="0"/>
  </c:externalData>
  <c:userShapes r:id="rId4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20" b="0" i="0" u="none" strike="noStrike" kern="1200" baseline="0">
                <a:solidFill>
                  <a:prstClr val="black">
                    <a:lumMod val="65000"/>
                    <a:lumOff val="35000"/>
                  </a:prstClr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r>
              <a:rPr kumimoji="0" lang="cs-CZ" sz="2000" b="1" i="0" u="none" strike="noStrike" kern="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Helvetica" pitchFamily="2" charset="0"/>
              </a:rPr>
              <a:t>2019</a:t>
            </a:r>
            <a:endParaRPr lang="cs-CZ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320" b="0" i="0" u="none" strike="noStrike" kern="1200" baseline="0">
              <a:solidFill>
                <a:prstClr val="black">
                  <a:lumMod val="65000"/>
                  <a:lumOff val="35000"/>
                </a:prstClr>
              </a:solidFill>
              <a:latin typeface="Georgia" panose="02040502050405020303" pitchFamily="18" charset="0"/>
              <a:ea typeface="+mn-ea"/>
              <a:cs typeface="+mn-cs"/>
            </a:defRPr>
          </a:pPr>
          <a:endParaRPr lang="cs-CZ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Řada 1</c:v>
                </c:pt>
              </c:strCache>
            </c:strRef>
          </c:tx>
          <c:spPr>
            <a:solidFill>
              <a:srgbClr val="A9D7E2"/>
            </a:solidFill>
            <a:ln w="3175">
              <a:solidFill>
                <a:schemeClr val="bg1">
                  <a:lumMod val="85000"/>
                </a:schemeClr>
              </a:solidFill>
            </a:ln>
          </c:spPr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9A5-4F4C-85D2-DAC527E60706}"/>
              </c:ext>
            </c:extLst>
          </c:dPt>
          <c:dPt>
            <c:idx val="1"/>
            <c:bubble3D val="0"/>
            <c:spPr>
              <a:solidFill>
                <a:srgbClr val="A20000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9A5-4F4C-85D2-DAC527E60706}"/>
              </c:ext>
            </c:extLst>
          </c:dPt>
          <c:dLbls>
            <c:dLbl>
              <c:idx val="0"/>
              <c:layout>
                <c:manualLayout>
                  <c:x val="-0.16122436342592594"/>
                  <c:y val="-4.862901673647109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49A5-4F4C-85D2-DAC527E60706}"/>
                </c:ext>
                <c:ext xmlns:c15="http://schemas.microsoft.com/office/drawing/2012/chart" uri="{CE6537A1-D6FC-4f65-9D91-7224C49458BB}">
                  <c15:layout>
                    <c:manualLayout>
                      <c:w val="0.15384791666666664"/>
                      <c:h val="0.15864466335468716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0.20005277777777777"/>
                  <c:y val="-1.9856107526838633E-2"/>
                </c:manualLayout>
              </c:layout>
              <c:tx>
                <c:rich>
                  <a:bodyPr/>
                  <a:lstStyle/>
                  <a:p>
                    <a:fld id="{AEDDB6A1-0CA1-40F7-B5B6-8BF181A488F0}" type="CATEGORYNAME">
                      <a:rPr lang="en-US" sz="1400"/>
                      <a:pPr/>
                      <a:t>[NÁZEV KATEGORIE]</a:t>
                    </a:fld>
                    <a:r>
                      <a:rPr lang="en-US" baseline="0"/>
                      <a:t>
</a:t>
                    </a:r>
                    <a:fld id="{3FE64D2F-3BCE-4696-A67A-510B7062B7BD}" type="PERCENTAGE">
                      <a:rPr lang="en-US" baseline="0"/>
                      <a:pPr/>
                      <a:t>[PROCENTO]</a:t>
                    </a:fld>
                    <a:endParaRPr lang="en-US" baseline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49A5-4F4C-85D2-DAC527E60706}"/>
                </c:ext>
                <c:ext xmlns:c15="http://schemas.microsoft.com/office/drawing/2012/chart" uri="{CE6537A1-D6FC-4f65-9D91-7224C49458BB}">
                  <c15:layout>
                    <c:manualLayout>
                      <c:w val="0.1545974537037037"/>
                      <c:h val="0.20389409339183837"/>
                    </c:manualLayout>
                  </c15:layout>
                  <c15:dlblFieldTable/>
                  <c15:showDataLabelsRange val="0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cs-CZ" sz="1200" b="0" i="0" u="none" strike="noStrike" kern="1200" baseline="0" noProof="0">
                    <a:solidFill>
                      <a:schemeClr val="lt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List1!$A$2:$A$3</c:f>
              <c:strCache>
                <c:ptCount val="2"/>
                <c:pt idx="0">
                  <c:v>ano</c:v>
                </c:pt>
                <c:pt idx="1">
                  <c:v>ne</c:v>
                </c:pt>
              </c:strCache>
            </c:strRef>
          </c:cat>
          <c:val>
            <c:numRef>
              <c:f>List1!$B$2:$B$3</c:f>
              <c:numCache>
                <c:formatCode>###0.0</c:formatCode>
                <c:ptCount val="2"/>
                <c:pt idx="0">
                  <c:v>55.913978494623649</c:v>
                </c:pt>
                <c:pt idx="1">
                  <c:v>44.086021505376344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49A5-4F4C-85D2-DAC527E60706}"/>
            </c:ext>
          </c:extLst>
        </c:ser>
        <c:dLbls>
          <c:dLblPos val="inEnd"/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sz="1100" b="0">
          <a:latin typeface="Georgia" panose="02040502050405020303" pitchFamily="18" charset="0"/>
        </a:defRPr>
      </a:pPr>
      <a:endParaRPr lang="cs-CZ"/>
    </a:p>
  </c:txPr>
  <c:externalData r:id="rId3">
    <c:autoUpdate val="0"/>
  </c:externalData>
  <c:userShapes r:id="rId4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20" b="0" i="0" u="none" strike="noStrike" kern="1200" baseline="0">
                <a:solidFill>
                  <a:prstClr val="black">
                    <a:lumMod val="65000"/>
                    <a:lumOff val="35000"/>
                  </a:prstClr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r>
              <a:rPr kumimoji="0" lang="cs-CZ" sz="2000" b="1" i="0" u="none" strike="noStrike" kern="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Helvetica" pitchFamily="2" charset="0"/>
              </a:rPr>
              <a:t>2019</a:t>
            </a:r>
            <a:endParaRPr lang="cs-CZ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320" b="0" i="0" u="none" strike="noStrike" kern="1200" baseline="0">
              <a:solidFill>
                <a:prstClr val="black">
                  <a:lumMod val="65000"/>
                  <a:lumOff val="35000"/>
                </a:prstClr>
              </a:solidFill>
              <a:latin typeface="Georgia" panose="02040502050405020303" pitchFamily="18" charset="0"/>
              <a:ea typeface="+mn-ea"/>
              <a:cs typeface="+mn-cs"/>
            </a:defRPr>
          </a:pPr>
          <a:endParaRPr lang="cs-CZ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Řada 1</c:v>
                </c:pt>
              </c:strCache>
            </c:strRef>
          </c:tx>
          <c:spPr>
            <a:solidFill>
              <a:srgbClr val="A9D7E2"/>
            </a:solidFill>
            <a:ln w="3175">
              <a:solidFill>
                <a:schemeClr val="bg1">
                  <a:lumMod val="50000"/>
                </a:schemeClr>
              </a:solidFill>
            </a:ln>
          </c:spPr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18E-44EE-913A-D250EB9EBF29}"/>
              </c:ext>
            </c:extLst>
          </c:dPt>
          <c:dPt>
            <c:idx val="1"/>
            <c:bubble3D val="0"/>
            <c:spPr>
              <a:solidFill>
                <a:srgbClr val="A20000"/>
              </a:solidFill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18E-44EE-913A-D250EB9EBF29}"/>
              </c:ext>
            </c:extLst>
          </c:dPt>
          <c:dPt>
            <c:idx val="2"/>
            <c:bubble3D val="0"/>
            <c:spPr>
              <a:solidFill>
                <a:srgbClr val="D9D9D9"/>
              </a:solidFill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18E-44EE-913A-D250EB9EBF29}"/>
              </c:ext>
            </c:extLst>
          </c:dPt>
          <c:dLbls>
            <c:dLbl>
              <c:idx val="0"/>
              <c:layout>
                <c:manualLayout>
                  <c:x val="-0.23012272876142384"/>
                  <c:y val="0.16921560867005117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818E-44EE-913A-D250EB9EBF29}"/>
                </c:ext>
                <c:ext xmlns:c15="http://schemas.microsoft.com/office/drawing/2012/chart" uri="{CE6537A1-D6FC-4f65-9D91-7224C49458BB}">
                  <c15:layout>
                    <c:manualLayout>
                      <c:w val="0.16523261563508054"/>
                      <c:h val="0.13225803054192856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0.2015021496349681"/>
                  <c:y val="-0.17276871854935713"/>
                </c:manualLayout>
              </c:layout>
              <c:tx>
                <c:rich>
                  <a:bodyPr/>
                  <a:lstStyle/>
                  <a:p>
                    <a:fld id="{AEDDB6A1-0CA1-40F7-B5B6-8BF181A488F0}" type="CATEGORYNAME">
                      <a:rPr lang="en-US" sz="1400"/>
                      <a:pPr/>
                      <a:t>[NÁZEV KATEGORIE]</a:t>
                    </a:fld>
                    <a:r>
                      <a:rPr lang="en-US" baseline="0"/>
                      <a:t>
</a:t>
                    </a:r>
                    <a:fld id="{3FE64D2F-3BCE-4696-A67A-510B7062B7BD}" type="PERCENTAGE">
                      <a:rPr lang="en-US" baseline="0"/>
                      <a:pPr/>
                      <a:t>[PROCENTO]</a:t>
                    </a:fld>
                    <a:endParaRPr lang="en-US" baseline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818E-44EE-913A-D250EB9EBF29}"/>
                </c:ext>
                <c:ext xmlns:c15="http://schemas.microsoft.com/office/drawing/2012/chart" uri="{CE6537A1-D6FC-4f65-9D91-7224C49458BB}">
                  <c15:layout>
                    <c:manualLayout>
                      <c:w val="0.17119258490061029"/>
                      <c:h val="0.20389407614374253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0.14951603780974132"/>
                  <c:y val="7.2792591087556483E-3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lang="cs-CZ" sz="1200" b="0" i="0" u="none" strike="noStrike" kern="1200" baseline="0" noProof="0">
                        <a:solidFill>
                          <a:schemeClr val="tx1"/>
                        </a:solidFill>
                        <a:latin typeface="Georgia" panose="02040502050405020303" pitchFamily="18" charset="0"/>
                        <a:ea typeface="+mn-ea"/>
                        <a:cs typeface="+mn-cs"/>
                      </a:defRPr>
                    </a:pPr>
                    <a:r>
                      <a:rPr lang="en-US" baseline="0" noProof="0">
                        <a:solidFill>
                          <a:schemeClr val="tx1"/>
                        </a:solidFill>
                      </a:rPr>
                      <a:t>nemají povědomí o obnově
</a:t>
                    </a:r>
                    <a:fld id="{CC1C0E60-95DD-4351-88F0-BA641EEC098A}" type="PERCENTAGE">
                      <a:rPr lang="en-US" baseline="0" noProof="0" smtClean="0">
                        <a:solidFill>
                          <a:schemeClr val="tx1"/>
                        </a:solidFill>
                      </a:rPr>
                      <a:pPr>
                        <a:defRPr lang="cs-CZ" sz="1200" noProof="0">
                          <a:solidFill>
                            <a:schemeClr val="tx1"/>
                          </a:solidFill>
                        </a:defRPr>
                      </a:pPr>
                      <a:t>[PROCENTO]</a:t>
                    </a:fld>
                    <a:endParaRPr lang="en-US" baseline="0" noProof="0">
                      <a:solidFill>
                        <a:schemeClr val="tx1"/>
                      </a:solidFill>
                    </a:endParaRPr>
                  </a:p>
                </c:rich>
              </c:tx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lang="cs-CZ" sz="1200" b="0" i="0" u="none" strike="noStrike" kern="1200" baseline="0" noProof="0">
                      <a:solidFill>
                        <a:schemeClr val="tx1"/>
                      </a:solidFill>
                      <a:latin typeface="Georgia" panose="02040502050405020303" pitchFamily="18" charset="0"/>
                      <a:ea typeface="+mn-ea"/>
                      <a:cs typeface="+mn-cs"/>
                    </a:defRPr>
                  </a:pPr>
                  <a:endParaRPr lang="cs-CZ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818E-44EE-913A-D250EB9EBF29}"/>
                </c:ext>
                <c:ext xmlns:c15="http://schemas.microsoft.com/office/drawing/2012/chart" uri="{CE6537A1-D6FC-4f65-9D91-7224C49458BB}">
                  <c15:layout>
                    <c:manualLayout>
                      <c:w val="0.23150754114147132"/>
                      <c:h val="0.19475164003020926"/>
                    </c:manualLayout>
                  </c15:layout>
                  <c15:dlblFieldTable/>
                  <c15:showDataLabelsRange val="0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cs-CZ" sz="1200" b="0" i="0" u="none" strike="noStrike" kern="1200" baseline="0" noProof="0">
                    <a:solidFill>
                      <a:schemeClr val="lt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List1!$A$2:$A$4</c:f>
              <c:strCache>
                <c:ptCount val="3"/>
                <c:pt idx="0">
                  <c:v>ano</c:v>
                </c:pt>
                <c:pt idx="1">
                  <c:v>ne</c:v>
                </c:pt>
                <c:pt idx="2">
                  <c:v>nejsem si jist/a</c:v>
                </c:pt>
              </c:strCache>
            </c:strRef>
          </c:cat>
          <c:val>
            <c:numRef>
              <c:f>List1!$B$2:$B$4</c:f>
              <c:numCache>
                <c:formatCode>###0.0</c:formatCode>
                <c:ptCount val="3"/>
                <c:pt idx="0">
                  <c:v>31.672597864768683</c:v>
                </c:pt>
                <c:pt idx="1">
                  <c:v>22.064056939501782</c:v>
                </c:pt>
                <c:pt idx="2">
                  <c:v>46.263345195729535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818E-44EE-913A-D250EB9EBF29}"/>
            </c:ext>
          </c:extLst>
        </c:ser>
        <c:dLbls>
          <c:dLblPos val="inEnd"/>
          <c:showLegendKey val="0"/>
          <c:showVal val="0"/>
          <c:showCatName val="1"/>
          <c:showSerName val="0"/>
          <c:showPercent val="1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sz="1100" b="0">
          <a:latin typeface="Georgia" panose="02040502050405020303" pitchFamily="18" charset="0"/>
        </a:defRPr>
      </a:pPr>
      <a:endParaRPr lang="cs-CZ"/>
    </a:p>
  </c:txPr>
  <c:externalData r:id="rId3">
    <c:autoUpdate val="0"/>
  </c:externalData>
  <c:userShapes r:id="rId4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20" b="0" i="0" u="none" strike="noStrike" kern="1200" baseline="0">
                <a:solidFill>
                  <a:prstClr val="black">
                    <a:lumMod val="65000"/>
                    <a:lumOff val="35000"/>
                  </a:prstClr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r>
              <a:rPr kumimoji="0" lang="cs-CZ" sz="2000" b="1" i="0" u="none" strike="noStrike" kern="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Helvetica" pitchFamily="2" charset="0"/>
              </a:rPr>
              <a:t>2024</a:t>
            </a:r>
            <a:endParaRPr lang="cs-CZ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320" b="0" i="0" u="none" strike="noStrike" kern="1200" baseline="0">
              <a:solidFill>
                <a:prstClr val="black">
                  <a:lumMod val="65000"/>
                  <a:lumOff val="35000"/>
                </a:prstClr>
              </a:solidFill>
              <a:latin typeface="Georgia" panose="02040502050405020303" pitchFamily="18" charset="0"/>
              <a:ea typeface="+mn-ea"/>
              <a:cs typeface="+mn-cs"/>
            </a:defRPr>
          </a:pPr>
          <a:endParaRPr lang="cs-CZ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Řada 1</c:v>
                </c:pt>
              </c:strCache>
            </c:strRef>
          </c:tx>
          <c:spPr>
            <a:solidFill>
              <a:srgbClr val="A9D7E2"/>
            </a:solidFill>
            <a:ln w="3175">
              <a:solidFill>
                <a:schemeClr val="bg1">
                  <a:lumMod val="50000"/>
                </a:schemeClr>
              </a:solidFill>
            </a:ln>
          </c:spPr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231-5E45-A66B-D83B0A304845}"/>
              </c:ext>
            </c:extLst>
          </c:dPt>
          <c:dPt>
            <c:idx val="1"/>
            <c:bubble3D val="0"/>
            <c:spPr>
              <a:solidFill>
                <a:srgbClr val="A20000"/>
              </a:solidFill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231-5E45-A66B-D83B0A304845}"/>
              </c:ext>
            </c:extLst>
          </c:dPt>
          <c:dPt>
            <c:idx val="2"/>
            <c:bubble3D val="0"/>
            <c:spPr>
              <a:solidFill>
                <a:srgbClr val="D9D9D9"/>
              </a:solidFill>
              <a:ln w="3175">
                <a:solidFill>
                  <a:schemeClr val="bg1">
                    <a:lumMod val="50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231-5E45-A66B-D83B0A304845}"/>
              </c:ext>
            </c:extLst>
          </c:dPt>
          <c:dLbls>
            <c:dLbl>
              <c:idx val="1"/>
              <c:tx>
                <c:rich>
                  <a:bodyPr/>
                  <a:lstStyle/>
                  <a:p>
                    <a:fld id="{AEDDB6A1-0CA1-40F7-B5B6-8BF181A488F0}" type="CATEGORYNAME">
                      <a:rPr lang="en-US" sz="1400"/>
                      <a:pPr/>
                      <a:t>[NÁZEV KATEGORIE]</a:t>
                    </a:fld>
                    <a:r>
                      <a:rPr lang="en-US" baseline="0"/>
                      <a:t>
</a:t>
                    </a:r>
                    <a:fld id="{3FE64D2F-3BCE-4696-A67A-510B7062B7BD}" type="PERCENTAGE">
                      <a:rPr lang="en-US" baseline="0"/>
                      <a:pPr/>
                      <a:t>[PROCENTO]</a:t>
                    </a:fld>
                    <a:endParaRPr lang="en-US" baseline="0"/>
                  </a:p>
                </c:rich>
              </c:tx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B231-5E45-A66B-D83B0A304845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2"/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lang="cs-CZ" sz="1200" b="0" i="0" u="none" strike="noStrike" kern="1200" baseline="0" noProof="0">
                        <a:solidFill>
                          <a:schemeClr val="tx1"/>
                        </a:solidFill>
                        <a:latin typeface="Georgia" panose="02040502050405020303" pitchFamily="18" charset="0"/>
                        <a:ea typeface="+mn-ea"/>
                        <a:cs typeface="+mn-cs"/>
                      </a:defRPr>
                    </a:pPr>
                    <a:r>
                      <a:rPr lang="en-US" baseline="0" noProof="0">
                        <a:solidFill>
                          <a:schemeClr val="tx1"/>
                        </a:solidFill>
                      </a:rPr>
                      <a:t>nemají povědomí o obnově
</a:t>
                    </a:r>
                    <a:fld id="{CC1C0E60-95DD-4351-88F0-BA641EEC098A}" type="PERCENTAGE">
                      <a:rPr lang="en-US" baseline="0" noProof="0" smtClean="0">
                        <a:solidFill>
                          <a:schemeClr val="tx1"/>
                        </a:solidFill>
                      </a:rPr>
                      <a:pPr>
                        <a:defRPr lang="cs-CZ" sz="1200" noProof="0">
                          <a:solidFill>
                            <a:schemeClr val="tx1"/>
                          </a:solidFill>
                        </a:defRPr>
                      </a:pPr>
                      <a:t>[PROCENTO]</a:t>
                    </a:fld>
                    <a:endParaRPr lang="en-US" baseline="0" noProof="0">
                      <a:solidFill>
                        <a:schemeClr val="tx1"/>
                      </a:solidFill>
                    </a:endParaRPr>
                  </a:p>
                </c:rich>
              </c:tx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lang="cs-CZ" sz="1200" b="0" i="0" u="none" strike="noStrike" kern="1200" baseline="0" noProof="0">
                      <a:solidFill>
                        <a:schemeClr val="tx1"/>
                      </a:solidFill>
                      <a:latin typeface="Georgia" panose="02040502050405020303" pitchFamily="18" charset="0"/>
                      <a:ea typeface="+mn-ea"/>
                      <a:cs typeface="+mn-cs"/>
                    </a:defRPr>
                  </a:pPr>
                  <a:endParaRPr lang="cs-CZ"/>
                </a:p>
              </c:txPr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B231-5E45-A66B-D83B0A304845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cs-CZ" sz="1200" b="0" i="0" u="none" strike="noStrike" kern="1200" baseline="0" noProof="0">
                    <a:solidFill>
                      <a:schemeClr val="lt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List1!$A$2:$A$4</c:f>
              <c:strCache>
                <c:ptCount val="3"/>
                <c:pt idx="0">
                  <c:v>ano</c:v>
                </c:pt>
                <c:pt idx="1">
                  <c:v>ne</c:v>
                </c:pt>
                <c:pt idx="2">
                  <c:v>nejsem si jist/a</c:v>
                </c:pt>
              </c:strCache>
            </c:strRef>
          </c:cat>
          <c:val>
            <c:numRef>
              <c:f>List1!$B$2:$B$4</c:f>
              <c:numCache>
                <c:formatCode>###0.0</c:formatCode>
                <c:ptCount val="3"/>
                <c:pt idx="0">
                  <c:v>36.799999999999997</c:v>
                </c:pt>
                <c:pt idx="1">
                  <c:v>22.7</c:v>
                </c:pt>
                <c:pt idx="2">
                  <c:v>40.5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B231-5E45-A66B-D83B0A304845}"/>
            </c:ext>
          </c:extLst>
        </c:ser>
        <c:dLbls>
          <c:dLblPos val="inEnd"/>
          <c:showLegendKey val="0"/>
          <c:showVal val="0"/>
          <c:showCatName val="1"/>
          <c:showSerName val="0"/>
          <c:showPercent val="1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sz="1100" b="0">
          <a:latin typeface="Georgia" panose="02040502050405020303" pitchFamily="18" charset="0"/>
        </a:defRPr>
      </a:pPr>
      <a:endParaRPr lang="cs-CZ"/>
    </a:p>
  </c:txPr>
  <c:externalData r:id="rId3">
    <c:autoUpdate val="0"/>
  </c:externalData>
  <c:userShapes r:id="rId4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20" b="0" i="0" u="none" strike="noStrike" kern="1200" baseline="0">
                <a:solidFill>
                  <a:prstClr val="black">
                    <a:lumMod val="65000"/>
                    <a:lumOff val="35000"/>
                  </a:prstClr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r>
              <a:rPr kumimoji="0" lang="cs-CZ" sz="2000" b="1" i="0" u="none" strike="noStrike" kern="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Helvetica" pitchFamily="2" charset="0"/>
              </a:rPr>
              <a:t>2024</a:t>
            </a:r>
            <a:endParaRPr lang="cs-CZ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320" b="0" i="0" u="none" strike="noStrike" kern="1200" baseline="0">
              <a:solidFill>
                <a:prstClr val="black">
                  <a:lumMod val="65000"/>
                  <a:lumOff val="35000"/>
                </a:prstClr>
              </a:solidFill>
              <a:latin typeface="Georgia" panose="02040502050405020303" pitchFamily="18" charset="0"/>
              <a:ea typeface="+mn-ea"/>
              <a:cs typeface="+mn-cs"/>
            </a:defRPr>
          </a:pPr>
          <a:endParaRPr lang="cs-CZ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Řada 1</c:v>
                </c:pt>
              </c:strCache>
            </c:strRef>
          </c:tx>
          <c:spPr>
            <a:solidFill>
              <a:srgbClr val="A9D7E2"/>
            </a:solidFill>
            <a:ln w="3175">
              <a:solidFill>
                <a:schemeClr val="bg1">
                  <a:lumMod val="85000"/>
                </a:schemeClr>
              </a:solidFill>
            </a:ln>
          </c:spPr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249-4CC1-BC4C-956E30A97646}"/>
              </c:ext>
            </c:extLst>
          </c:dPt>
          <c:dPt>
            <c:idx val="1"/>
            <c:bubble3D val="0"/>
            <c:spPr>
              <a:solidFill>
                <a:srgbClr val="95DE04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249-4CC1-BC4C-956E30A97646}"/>
              </c:ext>
            </c:extLst>
          </c:dPt>
          <c:dPt>
            <c:idx val="2"/>
            <c:bubble3D val="0"/>
            <c:spPr>
              <a:solidFill>
                <a:srgbClr val="D9D9D9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249-4CC1-BC4C-956E30A97646}"/>
              </c:ext>
            </c:extLst>
          </c:dPt>
          <c:dPt>
            <c:idx val="3"/>
            <c:bubble3D val="0"/>
            <c:spPr>
              <a:solidFill>
                <a:srgbClr val="EBA7A8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249-4CC1-BC4C-956E30A97646}"/>
              </c:ext>
            </c:extLst>
          </c:dPt>
          <c:dPt>
            <c:idx val="4"/>
            <c:bubble3D val="0"/>
            <c:spPr>
              <a:solidFill>
                <a:srgbClr val="A20000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D249-4CC1-BC4C-956E30A97646}"/>
              </c:ext>
            </c:extLst>
          </c:dPt>
          <c:dLbls>
            <c:dLbl>
              <c:idx val="1"/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lang="cs-CZ" sz="1200" b="0" i="0" u="none" strike="noStrike" kern="1200" baseline="0" noProof="0">
                      <a:solidFill>
                        <a:schemeClr val="tx1"/>
                      </a:solidFill>
                      <a:latin typeface="Georgia" panose="02040502050405020303" pitchFamily="18" charset="0"/>
                      <a:ea typeface="+mn-ea"/>
                      <a:cs typeface="+mn-cs"/>
                    </a:defRPr>
                  </a:pPr>
                  <a:endParaRPr lang="cs-CZ"/>
                </a:p>
              </c:txPr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lang="cs-CZ" sz="1200" b="0" i="0" u="none" strike="noStrike" kern="1200" baseline="0" noProof="0">
                      <a:solidFill>
                        <a:schemeClr val="tx1"/>
                      </a:solidFill>
                      <a:latin typeface="Georgia" panose="02040502050405020303" pitchFamily="18" charset="0"/>
                      <a:ea typeface="+mn-ea"/>
                      <a:cs typeface="+mn-cs"/>
                    </a:defRPr>
                  </a:pPr>
                  <a:endParaRPr lang="cs-CZ"/>
                </a:p>
              </c:txPr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0.19245157582139452"/>
                  <c:y val="7.3982018903160744E-3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lang="cs-CZ" sz="1200" b="0" i="0" u="none" strike="noStrike" kern="1200" baseline="0" noProof="0">
                        <a:solidFill>
                          <a:schemeClr val="tx1"/>
                        </a:solidFill>
                        <a:latin typeface="Georgia" panose="02040502050405020303" pitchFamily="18" charset="0"/>
                        <a:ea typeface="+mn-ea"/>
                        <a:cs typeface="+mn-cs"/>
                      </a:defRPr>
                    </a:pPr>
                    <a:r>
                      <a:rPr lang="en-US" sz="1200" err="1">
                        <a:solidFill>
                          <a:schemeClr val="tx1"/>
                        </a:solidFill>
                      </a:rPr>
                      <a:t>spíše</a:t>
                    </a:r>
                    <a:r>
                      <a:rPr lang="en-US" sz="1200">
                        <a:solidFill>
                          <a:schemeClr val="tx1"/>
                        </a:solidFill>
                      </a:rPr>
                      <a:t> ne</a:t>
                    </a:r>
                  </a:p>
                  <a:p>
                    <a:pPr>
                      <a:defRPr lang="cs-CZ" sz="1200" noProof="0">
                        <a:solidFill>
                          <a:schemeClr val="tx1"/>
                        </a:solidFill>
                      </a:defRPr>
                    </a:pPr>
                    <a:r>
                      <a:rPr lang="en-US" sz="1200">
                        <a:solidFill>
                          <a:schemeClr val="tx1"/>
                        </a:solidFill>
                      </a:rPr>
                      <a:t>1%</a:t>
                    </a:r>
                  </a:p>
                </c:rich>
              </c:tx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lang="cs-CZ" sz="1200" b="0" i="0" u="none" strike="noStrike" kern="1200" baseline="0" noProof="0">
                      <a:solidFill>
                        <a:schemeClr val="tx1"/>
                      </a:solidFill>
                      <a:latin typeface="Georgia" panose="02040502050405020303" pitchFamily="18" charset="0"/>
                      <a:ea typeface="+mn-ea"/>
                      <a:cs typeface="+mn-cs"/>
                    </a:defRPr>
                  </a:pPr>
                  <a:endParaRPr lang="cs-CZ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D249-4CC1-BC4C-956E30A97646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0.22345978623616058"/>
                  <c:y val="1.0632655777976538E-7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lang="cs-CZ" sz="1200" b="0" i="0" u="none" strike="noStrike" kern="1200" baseline="0" noProof="0">
                        <a:solidFill>
                          <a:schemeClr val="tx1"/>
                        </a:solidFill>
                        <a:latin typeface="Georgia" panose="02040502050405020303" pitchFamily="18" charset="0"/>
                        <a:ea typeface="+mn-ea"/>
                        <a:cs typeface="+mn-cs"/>
                      </a:defRPr>
                    </a:pPr>
                    <a:r>
                      <a:rPr lang="en-US" err="1">
                        <a:solidFill>
                          <a:schemeClr val="tx1"/>
                        </a:solidFill>
                      </a:rPr>
                      <a:t>rozhodně</a:t>
                    </a:r>
                    <a:r>
                      <a:rPr lang="en-US">
                        <a:solidFill>
                          <a:schemeClr val="tx1"/>
                        </a:solidFill>
                      </a:rPr>
                      <a:t> ne</a:t>
                    </a:r>
                    <a:r>
                      <a:rPr lang="en-US" baseline="0">
                        <a:solidFill>
                          <a:schemeClr val="tx1"/>
                        </a:solidFill>
                      </a:rPr>
                      <a:t> </a:t>
                    </a:r>
                    <a:r>
                      <a:rPr lang="en-US">
                        <a:solidFill>
                          <a:schemeClr val="tx1"/>
                        </a:solidFill>
                      </a:rPr>
                      <a:t>1%</a:t>
                    </a:r>
                  </a:p>
                </c:rich>
              </c:tx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lang="cs-CZ" sz="1200" b="0" i="0" u="none" strike="noStrike" kern="1200" baseline="0" noProof="0">
                      <a:solidFill>
                        <a:schemeClr val="tx1"/>
                      </a:solidFill>
                      <a:latin typeface="Georgia" panose="02040502050405020303" pitchFamily="18" charset="0"/>
                      <a:ea typeface="+mn-ea"/>
                      <a:cs typeface="+mn-cs"/>
                    </a:defRPr>
                  </a:pPr>
                  <a:endParaRPr lang="cs-CZ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D249-4CC1-BC4C-956E30A97646}"/>
                </c:ext>
                <c:ext xmlns:c15="http://schemas.microsoft.com/office/drawing/2012/chart" uri="{CE6537A1-D6FC-4f65-9D91-7224C49458BB}">
                  <c15:layout>
                    <c:manualLayout>
                      <c:w val="0.23891869469474658"/>
                      <c:h val="0.13692521457762624"/>
                    </c:manualLayout>
                  </c15:layout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cs-CZ" sz="1200" b="0" i="0" u="none" strike="noStrike" kern="1200" baseline="0" noProof="0">
                    <a:solidFill>
                      <a:schemeClr val="lt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List1!$A$2:$A$6</c:f>
              <c:strCache>
                <c:ptCount val="5"/>
                <c:pt idx="0">
                  <c:v>rozhodně ano</c:v>
                </c:pt>
                <c:pt idx="1">
                  <c:v>spíše ano</c:v>
                </c:pt>
                <c:pt idx="2">
                  <c:v>nejsem si jist/a</c:v>
                </c:pt>
                <c:pt idx="3">
                  <c:v>spíše ne</c:v>
                </c:pt>
                <c:pt idx="4">
                  <c:v>rozhodně ne</c:v>
                </c:pt>
              </c:strCache>
            </c:strRef>
          </c:cat>
          <c:val>
            <c:numRef>
              <c:f>List1!$B$2:$B$6</c:f>
              <c:numCache>
                <c:formatCode>###0.0</c:formatCode>
                <c:ptCount val="5"/>
                <c:pt idx="0">
                  <c:v>65.599999999999994</c:v>
                </c:pt>
                <c:pt idx="1">
                  <c:v>28.1</c:v>
                </c:pt>
                <c:pt idx="2">
                  <c:v>4.7</c:v>
                </c:pt>
                <c:pt idx="3">
                  <c:v>0.8</c:v>
                </c:pt>
                <c:pt idx="4">
                  <c:v>0.8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D249-4CC1-BC4C-956E30A97646}"/>
            </c:ext>
          </c:extLst>
        </c:ser>
        <c:dLbls>
          <c:dLblPos val="inEnd"/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sz="1100" b="0">
          <a:latin typeface="Georgia" panose="02040502050405020303" pitchFamily="18" charset="0"/>
        </a:defRPr>
      </a:pPr>
      <a:endParaRPr lang="cs-CZ"/>
    </a:p>
  </c:txPr>
  <c:externalData r:id="rId3">
    <c:autoUpdate val="0"/>
  </c:externalData>
  <c:userShapes r:id="rId4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20" b="0" i="0" u="none" strike="noStrike" kern="1200" baseline="0">
                <a:solidFill>
                  <a:prstClr val="black">
                    <a:lumMod val="65000"/>
                    <a:lumOff val="35000"/>
                  </a:prstClr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r>
              <a:rPr kumimoji="0" lang="cs-CZ" sz="2000" b="1" i="0" u="none" strike="noStrike" kern="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Helvetica" pitchFamily="2" charset="0"/>
              </a:rPr>
              <a:t>2019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320" b="0" i="0" u="none" strike="noStrike" kern="1200" baseline="0">
              <a:solidFill>
                <a:prstClr val="black">
                  <a:lumMod val="65000"/>
                  <a:lumOff val="35000"/>
                </a:prstClr>
              </a:solidFill>
              <a:latin typeface="Georgia" panose="02040502050405020303" pitchFamily="18" charset="0"/>
              <a:ea typeface="+mn-ea"/>
              <a:cs typeface="+mn-cs"/>
            </a:defRPr>
          </a:pPr>
          <a:endParaRPr lang="cs-CZ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Řada 1</c:v>
                </c:pt>
              </c:strCache>
            </c:strRef>
          </c:tx>
          <c:spPr>
            <a:solidFill>
              <a:srgbClr val="A9D7E2"/>
            </a:solidFill>
            <a:ln w="3175">
              <a:solidFill>
                <a:schemeClr val="bg1">
                  <a:lumMod val="85000"/>
                </a:schemeClr>
              </a:solidFill>
            </a:ln>
          </c:spPr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65E-C647-8194-66930A4BE891}"/>
              </c:ext>
            </c:extLst>
          </c:dPt>
          <c:dPt>
            <c:idx val="1"/>
            <c:bubble3D val="0"/>
            <c:spPr>
              <a:solidFill>
                <a:srgbClr val="95DE04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65E-C647-8194-66930A4BE891}"/>
              </c:ext>
            </c:extLst>
          </c:dPt>
          <c:dPt>
            <c:idx val="2"/>
            <c:bubble3D val="0"/>
            <c:spPr>
              <a:solidFill>
                <a:srgbClr val="D9D9D9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65E-C647-8194-66930A4BE891}"/>
              </c:ext>
            </c:extLst>
          </c:dPt>
          <c:dPt>
            <c:idx val="3"/>
            <c:bubble3D val="0"/>
            <c:spPr>
              <a:solidFill>
                <a:srgbClr val="EBA7A8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065E-C647-8194-66930A4BE891}"/>
              </c:ext>
            </c:extLst>
          </c:dPt>
          <c:dPt>
            <c:idx val="4"/>
            <c:bubble3D val="0"/>
            <c:spPr>
              <a:solidFill>
                <a:srgbClr val="A20000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065E-C647-8194-66930A4BE891}"/>
              </c:ext>
            </c:extLst>
          </c:dPt>
          <c:dLbls>
            <c:dLbl>
              <c:idx val="0"/>
              <c:layout>
                <c:manualLayout>
                  <c:x val="-0.18768282692527155"/>
                  <c:y val="-0.3131225674914833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065E-C647-8194-66930A4BE891}"/>
                </c:ext>
                <c:ext xmlns:c15="http://schemas.microsoft.com/office/drawing/2012/chart" uri="{CE6537A1-D6FC-4f65-9D91-7224C49458BB}">
                  <c15:layout>
                    <c:manualLayout>
                      <c:w val="0.24498211921710203"/>
                      <c:h val="0.18520328300060251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0.18506739926363086"/>
                  <c:y val="0.18580339187503525"/>
                </c:manualLayout>
              </c:layout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lang="cs-CZ" sz="1200" b="0" i="0" u="none" strike="noStrike" kern="1200" baseline="0" noProof="0">
                      <a:solidFill>
                        <a:schemeClr val="tx1"/>
                      </a:solidFill>
                      <a:latin typeface="Georgia" panose="02040502050405020303" pitchFamily="18" charset="0"/>
                      <a:ea typeface="+mn-ea"/>
                      <a:cs typeface="+mn-cs"/>
                    </a:defRPr>
                  </a:pPr>
                  <a:endParaRPr lang="cs-CZ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065E-C647-8194-66930A4BE891}"/>
                </c:ext>
                <c:ext xmlns:c15="http://schemas.microsoft.com/office/drawing/2012/chart" uri="{CE6537A1-D6FC-4f65-9D91-7224C49458BB}">
                  <c15:layout>
                    <c:manualLayout>
                      <c:w val="0.17036222908281731"/>
                      <c:h val="0.16325590702699569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5.5466422345735511E-2"/>
                  <c:y val="9.505658537570065E-2"/>
                </c:manualLayout>
              </c:layout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lang="cs-CZ" sz="1200" b="0" i="0" u="none" strike="noStrike" kern="1200" baseline="0" noProof="0">
                      <a:solidFill>
                        <a:schemeClr val="tx1"/>
                      </a:solidFill>
                      <a:latin typeface="Georgia" panose="02040502050405020303" pitchFamily="18" charset="0"/>
                      <a:ea typeface="+mn-ea"/>
                      <a:cs typeface="+mn-cs"/>
                    </a:defRPr>
                  </a:pPr>
                  <a:endParaRPr lang="cs-CZ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065E-C647-8194-66930A4BE891}"/>
                </c:ext>
                <c:ext xmlns:c15="http://schemas.microsoft.com/office/drawing/2012/chart" uri="{CE6537A1-D6FC-4f65-9D91-7224C49458BB}">
                  <c15:layout>
                    <c:manualLayout>
                      <c:w val="0.19266083503221412"/>
                      <c:h val="0.18639186332620813"/>
                    </c:manualLayout>
                  </c15:layout>
                </c:ext>
              </c:extLst>
            </c:dLbl>
            <c:dLbl>
              <c:idx val="3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065E-C647-8194-66930A4BE891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065E-C647-8194-66930A4BE891}"/>
                </c:ext>
                <c:ext xmlns:c15="http://schemas.microsoft.com/office/drawing/2012/chart" uri="{CE6537A1-D6FC-4f65-9D91-7224C49458BB}"/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cs-CZ" sz="1200" b="0" i="0" u="none" strike="noStrike" kern="1200" baseline="0" noProof="0">
                    <a:solidFill>
                      <a:schemeClr val="lt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List1!$A$2:$A$6</c:f>
              <c:strCache>
                <c:ptCount val="5"/>
                <c:pt idx="0">
                  <c:v>rozhodně ano</c:v>
                </c:pt>
                <c:pt idx="1">
                  <c:v>spíše ano</c:v>
                </c:pt>
                <c:pt idx="2">
                  <c:v>nejsem si jist/a</c:v>
                </c:pt>
                <c:pt idx="3">
                  <c:v>spíše ne</c:v>
                </c:pt>
                <c:pt idx="4">
                  <c:v>rozhodně ne</c:v>
                </c:pt>
              </c:strCache>
            </c:strRef>
          </c:cat>
          <c:val>
            <c:numRef>
              <c:f>List1!$B$2:$B$6</c:f>
              <c:numCache>
                <c:formatCode>###0.0</c:formatCode>
                <c:ptCount val="5"/>
                <c:pt idx="0">
                  <c:v>75.581395348837205</c:v>
                </c:pt>
                <c:pt idx="1">
                  <c:v>22.093023255813954</c:v>
                </c:pt>
                <c:pt idx="2">
                  <c:v>2.3255813953488373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065E-C647-8194-66930A4BE891}"/>
            </c:ext>
          </c:extLst>
        </c:ser>
        <c:dLbls>
          <c:dLblPos val="inEnd"/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sz="1100" b="0">
          <a:latin typeface="Georgia" panose="02040502050405020303" pitchFamily="18" charset="0"/>
        </a:defRPr>
      </a:pPr>
      <a:endParaRPr lang="cs-CZ"/>
    </a:p>
  </c:txPr>
  <c:externalData r:id="rId3">
    <c:autoUpdate val="0"/>
  </c:externalData>
  <c:userShapes r:id="rId4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320" b="1" i="0" u="none" strike="noStrike" kern="1200" baseline="0">
                <a:solidFill>
                  <a:srgbClr val="595959"/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r>
              <a:rPr lang="cs-CZ" sz="2000" b="1" i="0">
                <a:solidFill>
                  <a:srgbClr val="595959"/>
                </a:solidFill>
                <a:latin typeface="Helvetica" pitchFamily="2" charset="0"/>
              </a:rPr>
              <a:t>2019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20" b="1" i="0" u="none" strike="noStrike" kern="1200" baseline="0">
              <a:solidFill>
                <a:srgbClr val="595959"/>
              </a:solidFill>
              <a:latin typeface="Georgia" panose="02040502050405020303" pitchFamily="18" charset="0"/>
              <a:ea typeface="+mn-ea"/>
              <a:cs typeface="+mn-cs"/>
            </a:defRPr>
          </a:pPr>
          <a:endParaRPr lang="cs-CZ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Řada 1</c:v>
                </c:pt>
              </c:strCache>
            </c:strRef>
          </c:tx>
          <c:spPr>
            <a:solidFill>
              <a:srgbClr val="A9D7E2"/>
            </a:solidFill>
            <a:ln w="3175">
              <a:solidFill>
                <a:schemeClr val="bg1">
                  <a:lumMod val="85000"/>
                </a:schemeClr>
              </a:solidFill>
            </a:ln>
          </c:spPr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C92-2A4A-BEF0-B24F8937E6F2}"/>
              </c:ext>
            </c:extLst>
          </c:dPt>
          <c:dPt>
            <c:idx val="1"/>
            <c:bubble3D val="0"/>
            <c:spPr>
              <a:solidFill>
                <a:srgbClr val="95DE04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C92-2A4A-BEF0-B24F8937E6F2}"/>
              </c:ext>
            </c:extLst>
          </c:dPt>
          <c:dPt>
            <c:idx val="2"/>
            <c:bubble3D val="0"/>
            <c:spPr>
              <a:solidFill>
                <a:srgbClr val="D9D9D9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C92-2A4A-BEF0-B24F8937E6F2}"/>
              </c:ext>
            </c:extLst>
          </c:dPt>
          <c:dPt>
            <c:idx val="3"/>
            <c:bubble3D val="0"/>
            <c:spPr>
              <a:solidFill>
                <a:srgbClr val="EBA7A8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C92-2A4A-BEF0-B24F8937E6F2}"/>
              </c:ext>
            </c:extLst>
          </c:dPt>
          <c:dPt>
            <c:idx val="4"/>
            <c:bubble3D val="0"/>
            <c:spPr>
              <a:solidFill>
                <a:srgbClr val="A20000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BC92-2A4A-BEF0-B24F8937E6F2}"/>
              </c:ext>
            </c:extLst>
          </c:dPt>
          <c:dLbls>
            <c:dLbl>
              <c:idx val="0"/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0" i="0" u="none" strike="noStrike" kern="1200" baseline="0">
                      <a:solidFill>
                        <a:schemeClr val="lt1"/>
                      </a:solidFill>
                      <a:latin typeface="Georgia" panose="02040502050405020303" pitchFamily="18" charset="0"/>
                      <a:ea typeface="+mn-ea"/>
                      <a:cs typeface="+mn-cs"/>
                    </a:defRPr>
                  </a:pPr>
                  <a:endParaRPr lang="cs-CZ"/>
                </a:p>
              </c:txPr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BC92-2A4A-BEF0-B24F8937E6F2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0" i="0" u="none" strike="noStrike" kern="1200" baseline="0">
                      <a:solidFill>
                        <a:schemeClr val="tx1"/>
                      </a:solidFill>
                      <a:latin typeface="Georgia" panose="02040502050405020303" pitchFamily="18" charset="0"/>
                      <a:ea typeface="+mn-ea"/>
                      <a:cs typeface="+mn-cs"/>
                    </a:defRPr>
                  </a:pPr>
                  <a:endParaRPr lang="cs-CZ"/>
                </a:p>
              </c:txPr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BC92-2A4A-BEF0-B24F8937E6F2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BC92-2A4A-BEF0-B24F8937E6F2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BC92-2A4A-BEF0-B24F8937E6F2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200" b="0" i="0" u="none" strike="noStrike" kern="1200" baseline="0">
                        <a:solidFill>
                          <a:schemeClr val="lt1"/>
                        </a:solidFill>
                        <a:latin typeface="Georgia" panose="02040502050405020303" pitchFamily="18" charset="0"/>
                        <a:ea typeface="+mn-ea"/>
                        <a:cs typeface="+mn-cs"/>
                      </a:defRPr>
                    </a:pPr>
                    <a:fld id="{AEDDB6A1-0CA1-40F7-B5B6-8BF181A488F0}" type="CATEGORYNAME">
                      <a:rPr lang="en-US" sz="1200"/>
                      <a:pPr>
                        <a:defRPr sz="1200"/>
                      </a:pPr>
                      <a:t>[NÁZEV KATEGORIE]</a:t>
                    </a:fld>
                    <a:r>
                      <a:rPr lang="en-US" sz="1200" baseline="0"/>
                      <a:t>
</a:t>
                    </a:r>
                    <a:fld id="{3FE64D2F-3BCE-4696-A67A-510B7062B7BD}" type="PERCENTAGE">
                      <a:rPr lang="en-US" sz="1200" baseline="0"/>
                      <a:pPr>
                        <a:defRPr sz="1200"/>
                      </a:pPr>
                      <a:t>[PROCENTO]</a:t>
                    </a:fld>
                    <a:endParaRPr lang="en-US" sz="1200" baseline="0"/>
                  </a:p>
                </c:rich>
              </c:tx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0" i="0" u="none" strike="noStrike" kern="1200" baseline="0">
                      <a:solidFill>
                        <a:schemeClr val="lt1"/>
                      </a:solidFill>
                      <a:latin typeface="Georgia" panose="02040502050405020303" pitchFamily="18" charset="0"/>
                      <a:ea typeface="+mn-ea"/>
                      <a:cs typeface="+mn-cs"/>
                    </a:defRPr>
                  </a:pPr>
                  <a:endParaRPr lang="cs-CZ"/>
                </a:p>
              </c:txPr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BC92-2A4A-BEF0-B24F8937E6F2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lt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List1!$A$2:$A$6</c:f>
              <c:strCache>
                <c:ptCount val="5"/>
                <c:pt idx="0">
                  <c:v>Ano a vím, o co jde.</c:v>
                </c:pt>
                <c:pt idx="1">
                  <c:v>Ano, ale nevím, o co jde.</c:v>
                </c:pt>
                <c:pt idx="4">
                  <c:v>Nikdy jsem o ní neslyšel(a)</c:v>
                </c:pt>
              </c:strCache>
            </c:strRef>
          </c:cat>
          <c:val>
            <c:numRef>
              <c:f>List1!$B$2:$B$6</c:f>
              <c:numCache>
                <c:formatCode>###0.0</c:formatCode>
                <c:ptCount val="5"/>
                <c:pt idx="0">
                  <c:v>20.503597122302157</c:v>
                </c:pt>
                <c:pt idx="1">
                  <c:v>29.856115107913666</c:v>
                </c:pt>
                <c:pt idx="4">
                  <c:v>49.640287769784173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BC92-2A4A-BEF0-B24F8937E6F2}"/>
            </c:ext>
          </c:extLst>
        </c:ser>
        <c:dLbls>
          <c:dLblPos val="inEnd"/>
          <c:showLegendKey val="0"/>
          <c:showVal val="0"/>
          <c:showCatName val="1"/>
          <c:showSerName val="0"/>
          <c:showPercent val="1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sz="1100" b="0">
          <a:latin typeface="Georgia" panose="02040502050405020303" pitchFamily="18" charset="0"/>
        </a:defRPr>
      </a:pPr>
      <a:endParaRPr lang="cs-CZ"/>
    </a:p>
  </c:txPr>
  <c:externalData r:id="rId3">
    <c:autoUpdate val="0"/>
  </c:externalData>
  <c:userShapes r:id="rId4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20" b="0" i="0" u="none" strike="noStrike" kern="1200" baseline="0">
                <a:solidFill>
                  <a:prstClr val="black">
                    <a:lumMod val="65000"/>
                    <a:lumOff val="35000"/>
                  </a:prstClr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r>
              <a:rPr kumimoji="0" lang="cs-CZ" sz="2000" b="1" i="0" u="none" strike="noStrike" kern="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Helvetica" pitchFamily="2" charset="0"/>
              </a:rPr>
              <a:t>2024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320" b="0" i="0" u="none" strike="noStrike" kern="1200" baseline="0">
              <a:solidFill>
                <a:prstClr val="black">
                  <a:lumMod val="65000"/>
                  <a:lumOff val="35000"/>
                </a:prstClr>
              </a:solidFill>
              <a:latin typeface="Georgia" panose="02040502050405020303" pitchFamily="18" charset="0"/>
              <a:ea typeface="+mn-ea"/>
              <a:cs typeface="+mn-cs"/>
            </a:defRPr>
          </a:pPr>
          <a:endParaRPr lang="cs-CZ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Řada 1</c:v>
                </c:pt>
              </c:strCache>
            </c:strRef>
          </c:tx>
          <c:spPr>
            <a:solidFill>
              <a:srgbClr val="A9D7E2"/>
            </a:solidFill>
            <a:ln w="3175">
              <a:solidFill>
                <a:schemeClr val="bg1">
                  <a:lumMod val="85000"/>
                </a:schemeClr>
              </a:solidFill>
            </a:ln>
          </c:spPr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492-2C46-A4A4-D8F15D384A2C}"/>
              </c:ext>
            </c:extLst>
          </c:dPt>
          <c:dPt>
            <c:idx val="1"/>
            <c:bubble3D val="0"/>
            <c:spPr>
              <a:solidFill>
                <a:srgbClr val="95DE04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492-2C46-A4A4-D8F15D384A2C}"/>
              </c:ext>
            </c:extLst>
          </c:dPt>
          <c:dPt>
            <c:idx val="2"/>
            <c:bubble3D val="0"/>
            <c:spPr>
              <a:solidFill>
                <a:srgbClr val="A20000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492-2C46-A4A4-D8F15D384A2C}"/>
              </c:ext>
            </c:extLst>
          </c:dPt>
          <c:dLbls>
            <c:dLbl>
              <c:idx val="0"/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492-2C46-A4A4-D8F15D384A2C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0" i="0" u="none" strike="noStrike" kern="1200" baseline="0">
                      <a:solidFill>
                        <a:schemeClr val="tx1"/>
                      </a:solidFill>
                      <a:latin typeface="Georgia" panose="02040502050405020303" pitchFamily="18" charset="0"/>
                      <a:ea typeface="+mn-ea"/>
                      <a:cs typeface="+mn-cs"/>
                    </a:defRPr>
                  </a:pPr>
                  <a:endParaRPr lang="cs-CZ"/>
                </a:p>
              </c:txPr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A492-2C46-A4A4-D8F15D384A2C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fld id="{AEDDB6A1-0CA1-40F7-B5B6-8BF181A488F0}" type="CATEGORYNAME">
                      <a:rPr lang="en-US" sz="1200"/>
                      <a:pPr/>
                      <a:t>[NÁZEV KATEGORIE]</a:t>
                    </a:fld>
                    <a:r>
                      <a:rPr lang="en-US" sz="1200" baseline="0"/>
                      <a:t>
</a:t>
                    </a:r>
                    <a:fld id="{3FE64D2F-3BCE-4696-A67A-510B7062B7BD}" type="PERCENTAGE">
                      <a:rPr lang="en-US" sz="1200" baseline="0"/>
                      <a:pPr/>
                      <a:t>[PROCENTO]</a:t>
                    </a:fld>
                    <a:endParaRPr lang="en-US" sz="1200" baseline="0"/>
                  </a:p>
                </c:rich>
              </c:tx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A492-2C46-A4A4-D8F15D384A2C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lt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List1!$A$2:$A$4</c:f>
              <c:strCache>
                <c:ptCount val="3"/>
                <c:pt idx="0">
                  <c:v>Ano a vím, o co jde.</c:v>
                </c:pt>
                <c:pt idx="1">
                  <c:v>Ano, ale nevím, o co jde.</c:v>
                </c:pt>
                <c:pt idx="2">
                  <c:v>Nikdy jsem o ní neslyšel(a)</c:v>
                </c:pt>
              </c:strCache>
            </c:strRef>
          </c:cat>
          <c:val>
            <c:numRef>
              <c:f>List1!$B$2:$B$4</c:f>
              <c:numCache>
                <c:formatCode>###0.0</c:formatCode>
                <c:ptCount val="3"/>
                <c:pt idx="0">
                  <c:v>20.399999999999999</c:v>
                </c:pt>
                <c:pt idx="1">
                  <c:v>24.8</c:v>
                </c:pt>
                <c:pt idx="2">
                  <c:v>54.8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A492-2C46-A4A4-D8F15D384A2C}"/>
            </c:ext>
          </c:extLst>
        </c:ser>
        <c:dLbls>
          <c:dLblPos val="inEnd"/>
          <c:showLegendKey val="0"/>
          <c:showVal val="0"/>
          <c:showCatName val="1"/>
          <c:showSerName val="0"/>
          <c:showPercent val="1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sz="1100" b="0">
          <a:latin typeface="Georgia" panose="02040502050405020303" pitchFamily="18" charset="0"/>
        </a:defRPr>
      </a:pPr>
      <a:endParaRPr lang="cs-CZ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040462962962964"/>
          <c:y val="3.2081144244318544E-2"/>
          <c:w val="0.81959537037037034"/>
          <c:h val="0.9198933207528157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Řada 1</c:v>
                </c:pt>
              </c:strCache>
            </c:strRef>
          </c:tx>
          <c:spPr>
            <a:solidFill>
              <a:srgbClr val="95DE04"/>
            </a:solidFill>
            <a:ln>
              <a:noFill/>
            </a:ln>
            <a:effectLst/>
          </c:spPr>
          <c:invertIfNegative val="0"/>
          <c:dLbls>
            <c:dLbl>
              <c:idx val="4"/>
              <c:tx>
                <c:rich>
                  <a:bodyPr/>
                  <a:lstStyle/>
                  <a:p>
                    <a:fld id="{30B8B69F-5412-4ED2-A10A-C7DA04DBA291}" type="VALUE">
                      <a:rPr lang="en-US" sz="1200" b="0" smtClean="0">
                        <a:solidFill>
                          <a:schemeClr val="tx1"/>
                        </a:solidFill>
                      </a:rPr>
                      <a:pPr/>
                      <a:t>[HODNOTA]</a:t>
                    </a:fld>
                    <a:endParaRPr lang="cs-CZ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8D4A-794F-B079-D0A472F8A95E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0BB10580-C7E6-4783-87D0-160C1495EBA9}" type="VALUE">
                      <a:rPr lang="en-US" sz="1200" b="0">
                        <a:solidFill>
                          <a:schemeClr val="tx1"/>
                        </a:solidFill>
                      </a:rPr>
                      <a:pPr/>
                      <a:t>[HODNOTA]</a:t>
                    </a:fld>
                    <a:endParaRPr lang="cs-CZ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8D4A-794F-B079-D0A472F8A95E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12A44FDD-F982-49A2-811D-0483F15F6B3D}" type="VALUE">
                      <a:rPr lang="en-US" sz="1200" b="0">
                        <a:solidFill>
                          <a:schemeClr val="tx1"/>
                        </a:solidFill>
                      </a:rPr>
                      <a:pPr/>
                      <a:t>[HODNOTA]</a:t>
                    </a:fld>
                    <a:endParaRPr lang="cs-CZ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8D4A-794F-B079-D0A472F8A95E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List1!$A$2:$A$8</c:f>
              <c:strCache>
                <c:ptCount val="7"/>
                <c:pt idx="0">
                  <c:v>76 a více</c:v>
                </c:pt>
                <c:pt idx="1">
                  <c:v>66-75</c:v>
                </c:pt>
                <c:pt idx="2">
                  <c:v>56-65</c:v>
                </c:pt>
                <c:pt idx="3">
                  <c:v>46-55</c:v>
                </c:pt>
                <c:pt idx="4">
                  <c:v>36-45</c:v>
                </c:pt>
                <c:pt idx="5">
                  <c:v>26-35</c:v>
                </c:pt>
                <c:pt idx="6">
                  <c:v>15-25</c:v>
                </c:pt>
              </c:strCache>
            </c:strRef>
          </c:cat>
          <c:val>
            <c:numRef>
              <c:f>List1!$B$2:$B$8</c:f>
              <c:numCache>
                <c:formatCode>0.00%</c:formatCode>
                <c:ptCount val="7"/>
                <c:pt idx="0">
                  <c:v>2.4E-2</c:v>
                </c:pt>
                <c:pt idx="1">
                  <c:v>0.10299999999999999</c:v>
                </c:pt>
                <c:pt idx="2">
                  <c:v>0.17100000000000001</c:v>
                </c:pt>
                <c:pt idx="3">
                  <c:v>0.24099999999999999</c:v>
                </c:pt>
                <c:pt idx="4">
                  <c:v>0.221</c:v>
                </c:pt>
                <c:pt idx="5">
                  <c:v>9.7000000000000003E-2</c:v>
                </c:pt>
                <c:pt idx="6">
                  <c:v>0.13700000000000001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60E7-444B-B50A-A115F364F5DF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267"/>
        <c:axId val="-133791680"/>
        <c:axId val="-133788416"/>
      </c:barChart>
      <c:catAx>
        <c:axId val="-13379168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cap="none" spc="0" normalizeH="0" baseline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endParaRPr lang="cs-CZ"/>
          </a:p>
        </c:txPr>
        <c:crossAx val="-133788416"/>
        <c:crosses val="autoZero"/>
        <c:auto val="1"/>
        <c:lblAlgn val="ctr"/>
        <c:lblOffset val="100"/>
        <c:noMultiLvlLbl val="0"/>
      </c:catAx>
      <c:valAx>
        <c:axId val="-133788416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out"/>
        <c:minorTickMark val="none"/>
        <c:tickLblPos val="nextTo"/>
        <c:crossAx val="-133791680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040462962962964"/>
          <c:y val="3.2081144244318544E-2"/>
          <c:w val="0.81959537037037034"/>
          <c:h val="0.9198933207528157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Řada 1</c:v>
                </c:pt>
              </c:strCache>
            </c:strRef>
          </c:tx>
          <c:spPr>
            <a:solidFill>
              <a:srgbClr val="95DE04"/>
            </a:solidFill>
            <a:ln>
              <a:noFill/>
            </a:ln>
            <a:effectLst/>
          </c:spPr>
          <c:invertIfNegative val="0"/>
          <c:dLbls>
            <c:dLbl>
              <c:idx val="4"/>
              <c:tx>
                <c:rich>
                  <a:bodyPr/>
                  <a:lstStyle/>
                  <a:p>
                    <a:fld id="{30B8B69F-5412-4ED2-A10A-C7DA04DBA291}" type="VALUE">
                      <a:rPr lang="en-US" sz="1200" b="0" smtClean="0">
                        <a:solidFill>
                          <a:schemeClr val="tx1"/>
                        </a:solidFill>
                      </a:rPr>
                      <a:pPr/>
                      <a:t>[HODNOTA]</a:t>
                    </a:fld>
                    <a:endParaRPr lang="cs-CZ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21DD-8D4D-A65B-15793661DE6C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0BB10580-C7E6-4783-87D0-160C1495EBA9}" type="VALUE">
                      <a:rPr lang="en-US" sz="1200" b="0">
                        <a:solidFill>
                          <a:schemeClr val="tx1"/>
                        </a:solidFill>
                      </a:rPr>
                      <a:pPr/>
                      <a:t>[HODNOTA]</a:t>
                    </a:fld>
                    <a:endParaRPr lang="cs-CZ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21DD-8D4D-A65B-15793661DE6C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12A44FDD-F982-49A2-811D-0483F15F6B3D}" type="VALUE">
                      <a:rPr lang="en-US" sz="1200" b="0">
                        <a:solidFill>
                          <a:schemeClr val="tx1"/>
                        </a:solidFill>
                      </a:rPr>
                      <a:pPr/>
                      <a:t>[HODNOTA]</a:t>
                    </a:fld>
                    <a:endParaRPr lang="cs-CZ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21DD-8D4D-A65B-15793661DE6C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List1!$A$2:$A$8</c:f>
              <c:strCache>
                <c:ptCount val="7"/>
                <c:pt idx="0">
                  <c:v>76 a více</c:v>
                </c:pt>
                <c:pt idx="1">
                  <c:v>66-75</c:v>
                </c:pt>
                <c:pt idx="2">
                  <c:v>56-65</c:v>
                </c:pt>
                <c:pt idx="3">
                  <c:v>46-55</c:v>
                </c:pt>
                <c:pt idx="4">
                  <c:v>36-45</c:v>
                </c:pt>
                <c:pt idx="5">
                  <c:v>26-35</c:v>
                </c:pt>
                <c:pt idx="6">
                  <c:v>16-25</c:v>
                </c:pt>
              </c:strCache>
            </c:strRef>
          </c:cat>
          <c:val>
            <c:numRef>
              <c:f>List1!$B$2:$B$8</c:f>
              <c:numCache>
                <c:formatCode>0.00%</c:formatCode>
                <c:ptCount val="7"/>
                <c:pt idx="0">
                  <c:v>2.9197080291970798E-2</c:v>
                </c:pt>
                <c:pt idx="1">
                  <c:v>0.109489051094891</c:v>
                </c:pt>
                <c:pt idx="2">
                  <c:v>0.16423357664233601</c:v>
                </c:pt>
                <c:pt idx="3">
                  <c:v>0.18978102189780999</c:v>
                </c:pt>
                <c:pt idx="4">
                  <c:v>0.28467153284671498</c:v>
                </c:pt>
                <c:pt idx="5">
                  <c:v>0.15693430656934301</c:v>
                </c:pt>
                <c:pt idx="6">
                  <c:v>6.5693430656934296E-2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5743-E44D-89C3-E22E349EB665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267"/>
        <c:axId val="-133790592"/>
        <c:axId val="-133791136"/>
      </c:barChart>
      <c:catAx>
        <c:axId val="-13379059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cap="none" spc="0" normalizeH="0" baseline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endParaRPr lang="cs-CZ"/>
          </a:p>
        </c:txPr>
        <c:crossAx val="-133791136"/>
        <c:crosses val="autoZero"/>
        <c:auto val="1"/>
        <c:lblAlgn val="ctr"/>
        <c:lblOffset val="100"/>
        <c:noMultiLvlLbl val="0"/>
      </c:catAx>
      <c:valAx>
        <c:axId val="-133791136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out"/>
        <c:minorTickMark val="none"/>
        <c:tickLblPos val="nextTo"/>
        <c:crossAx val="-133790592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3040046296296298E-2"/>
          <c:y val="2.4792553687416497E-3"/>
          <c:w val="0.95695995370370368"/>
          <c:h val="0.781239511141498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95DE0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List1!$A$2:$A$17</c:f>
              <c:strCache>
                <c:ptCount val="16"/>
                <c:pt idx="0">
                  <c:v>NP Šumava</c:v>
                </c:pt>
                <c:pt idx="1">
                  <c:v>Praha</c:v>
                </c:pt>
                <c:pt idx="2">
                  <c:v>Středočeský</c:v>
                </c:pt>
                <c:pt idx="3">
                  <c:v>Jihočeský</c:v>
                </c:pt>
                <c:pt idx="4">
                  <c:v>Plzeňský</c:v>
                </c:pt>
                <c:pt idx="5">
                  <c:v>Jihomoravský</c:v>
                </c:pt>
                <c:pt idx="6">
                  <c:v>Vysočina</c:v>
                </c:pt>
                <c:pt idx="7">
                  <c:v>Pardubický</c:v>
                </c:pt>
                <c:pt idx="8">
                  <c:v>Liberecký</c:v>
                </c:pt>
                <c:pt idx="9">
                  <c:v>Ústecký</c:v>
                </c:pt>
                <c:pt idx="10">
                  <c:v>Královehradecký</c:v>
                </c:pt>
                <c:pt idx="11">
                  <c:v>Zlínský</c:v>
                </c:pt>
                <c:pt idx="12">
                  <c:v>Olomoucký</c:v>
                </c:pt>
                <c:pt idx="13">
                  <c:v>Moravskoslezský</c:v>
                </c:pt>
                <c:pt idx="14">
                  <c:v>Karlovarský</c:v>
                </c:pt>
                <c:pt idx="15">
                  <c:v>Mimo ČR</c:v>
                </c:pt>
              </c:strCache>
            </c:strRef>
          </c:cat>
          <c:val>
            <c:numRef>
              <c:f>List1!$B$2:$B$17</c:f>
              <c:numCache>
                <c:formatCode>General</c:formatCode>
                <c:ptCount val="16"/>
                <c:pt idx="0">
                  <c:v>4</c:v>
                </c:pt>
                <c:pt idx="1">
                  <c:v>53</c:v>
                </c:pt>
                <c:pt idx="2">
                  <c:v>53</c:v>
                </c:pt>
                <c:pt idx="3">
                  <c:v>48</c:v>
                </c:pt>
                <c:pt idx="4">
                  <c:v>36</c:v>
                </c:pt>
                <c:pt idx="5">
                  <c:v>18</c:v>
                </c:pt>
                <c:pt idx="6">
                  <c:v>13</c:v>
                </c:pt>
                <c:pt idx="7">
                  <c:v>11</c:v>
                </c:pt>
                <c:pt idx="8">
                  <c:v>10</c:v>
                </c:pt>
                <c:pt idx="9">
                  <c:v>7</c:v>
                </c:pt>
                <c:pt idx="10">
                  <c:v>6</c:v>
                </c:pt>
                <c:pt idx="11">
                  <c:v>6</c:v>
                </c:pt>
                <c:pt idx="12">
                  <c:v>5</c:v>
                </c:pt>
                <c:pt idx="13">
                  <c:v>3</c:v>
                </c:pt>
                <c:pt idx="14">
                  <c:v>2</c:v>
                </c:pt>
                <c:pt idx="15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DBD-482F-A742-B21A41C53B9B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EBA7A8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0BB10580-C7E6-4783-87D0-160C1495EBA9}" type="VALUE">
                      <a:rPr lang="en-US" sz="1200" b="0">
                        <a:solidFill>
                          <a:schemeClr val="tx1"/>
                        </a:solidFill>
                      </a:rPr>
                      <a:pPr/>
                      <a:t>[HODNOTA]</a:t>
                    </a:fld>
                    <a:endParaRPr lang="cs-CZ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EAE7-A54F-89B1-E2B1CD384025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30B8B69F-5412-4ED2-A10A-C7DA04DBA291}" type="VALUE">
                      <a:rPr lang="en-US" sz="1200" b="0" smtClean="0">
                        <a:solidFill>
                          <a:schemeClr val="tx1"/>
                        </a:solidFill>
                      </a:rPr>
                      <a:pPr/>
                      <a:t>[HODNOTA]</a:t>
                    </a:fld>
                    <a:endParaRPr lang="cs-CZ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EAE7-A54F-89B1-E2B1CD384025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List1!$A$2:$A$17</c:f>
              <c:strCache>
                <c:ptCount val="16"/>
                <c:pt idx="0">
                  <c:v>NP Šumava</c:v>
                </c:pt>
                <c:pt idx="1">
                  <c:v>Praha</c:v>
                </c:pt>
                <c:pt idx="2">
                  <c:v>Středočeský</c:v>
                </c:pt>
                <c:pt idx="3">
                  <c:v>Jihočeský</c:v>
                </c:pt>
                <c:pt idx="4">
                  <c:v>Plzeňský</c:v>
                </c:pt>
                <c:pt idx="5">
                  <c:v>Jihomoravský</c:v>
                </c:pt>
                <c:pt idx="6">
                  <c:v>Vysočina</c:v>
                </c:pt>
                <c:pt idx="7">
                  <c:v>Pardubický</c:v>
                </c:pt>
                <c:pt idx="8">
                  <c:v>Liberecký</c:v>
                </c:pt>
                <c:pt idx="9">
                  <c:v>Ústecký</c:v>
                </c:pt>
                <c:pt idx="10">
                  <c:v>Královehradecký</c:v>
                </c:pt>
                <c:pt idx="11">
                  <c:v>Zlínský</c:v>
                </c:pt>
                <c:pt idx="12">
                  <c:v>Olomoucký</c:v>
                </c:pt>
                <c:pt idx="13">
                  <c:v>Moravskoslezský</c:v>
                </c:pt>
                <c:pt idx="14">
                  <c:v>Karlovarský</c:v>
                </c:pt>
                <c:pt idx="15">
                  <c:v>Mimo ČR</c:v>
                </c:pt>
              </c:strCache>
            </c:strRef>
          </c:cat>
          <c:val>
            <c:numRef>
              <c:f>List1!$C$2:$C$17</c:f>
              <c:numCache>
                <c:formatCode>General</c:formatCode>
                <c:ptCount val="16"/>
                <c:pt idx="0">
                  <c:v>3</c:v>
                </c:pt>
                <c:pt idx="1">
                  <c:v>68</c:v>
                </c:pt>
                <c:pt idx="2">
                  <c:v>45</c:v>
                </c:pt>
                <c:pt idx="3">
                  <c:v>52</c:v>
                </c:pt>
                <c:pt idx="4">
                  <c:v>43</c:v>
                </c:pt>
                <c:pt idx="5">
                  <c:v>25</c:v>
                </c:pt>
                <c:pt idx="6">
                  <c:v>24</c:v>
                </c:pt>
                <c:pt idx="7">
                  <c:v>9</c:v>
                </c:pt>
                <c:pt idx="8">
                  <c:v>5</c:v>
                </c:pt>
                <c:pt idx="9">
                  <c:v>10</c:v>
                </c:pt>
                <c:pt idx="10">
                  <c:v>8</c:v>
                </c:pt>
                <c:pt idx="11">
                  <c:v>11</c:v>
                </c:pt>
                <c:pt idx="12">
                  <c:v>9</c:v>
                </c:pt>
                <c:pt idx="13">
                  <c:v>4</c:v>
                </c:pt>
                <c:pt idx="14">
                  <c:v>1</c:v>
                </c:pt>
                <c:pt idx="15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DF8-2C4F-B68B-C04A0A6E1A61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267"/>
        <c:overlap val="-43"/>
        <c:axId val="-133797120"/>
        <c:axId val="-133799840"/>
      </c:barChart>
      <c:catAx>
        <c:axId val="-1337971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cap="none" spc="0" normalizeH="0" baseline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endParaRPr lang="cs-CZ"/>
          </a:p>
        </c:txPr>
        <c:crossAx val="-133799840"/>
        <c:crosses val="autoZero"/>
        <c:auto val="1"/>
        <c:lblAlgn val="ctr"/>
        <c:lblOffset val="100"/>
        <c:noMultiLvlLbl val="0"/>
      </c:catAx>
      <c:valAx>
        <c:axId val="-13379984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-133797120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9492071759259262"/>
          <c:y val="0.94081292538148364"/>
          <c:w val="0.18370023148148149"/>
          <c:h val="5.918707461851633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Georgia" panose="02040502050405020303" pitchFamily="18" charset="0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168981481481482E-2"/>
          <c:y val="3.2081144244318544E-2"/>
          <c:w val="0.96766203703703701"/>
          <c:h val="0.825656663552578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95DE04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12A44FDD-F982-49A2-811D-0483F15F6B3D}" type="VALUE">
                      <a:rPr lang="en-US" sz="1200" b="0">
                        <a:solidFill>
                          <a:schemeClr val="tx1"/>
                        </a:solidFill>
                      </a:rPr>
                      <a:pPr/>
                      <a:t>[HODNOTA]</a:t>
                    </a:fld>
                    <a:endParaRPr lang="cs-CZ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EF26-436F-B707-242CDFAD3C59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0BB10580-C7E6-4783-87D0-160C1495EBA9}" type="VALUE">
                      <a:rPr lang="en-US" sz="1200" b="0">
                        <a:solidFill>
                          <a:schemeClr val="tx1"/>
                        </a:solidFill>
                      </a:rPr>
                      <a:pPr/>
                      <a:t>[HODNOTA]</a:t>
                    </a:fld>
                    <a:endParaRPr lang="cs-CZ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EF26-436F-B707-242CDFAD3C59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30B8B69F-5412-4ED2-A10A-C7DA04DBA291}" type="VALUE">
                      <a:rPr lang="en-US" sz="1200" b="0" smtClean="0">
                        <a:solidFill>
                          <a:schemeClr val="tx1"/>
                        </a:solidFill>
                      </a:rPr>
                      <a:pPr/>
                      <a:t>[HODNOTA]</a:t>
                    </a:fld>
                    <a:endParaRPr lang="cs-CZ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EF26-436F-B707-242CDFAD3C59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List1!$A$2:$A$4</c:f>
              <c:strCache>
                <c:ptCount val="3"/>
                <c:pt idx="0">
                  <c:v>Jsem tady poprvé</c:v>
                </c:pt>
                <c:pt idx="1">
                  <c:v>2x – 4x</c:v>
                </c:pt>
                <c:pt idx="2">
                  <c:v>5x a více</c:v>
                </c:pt>
              </c:strCache>
            </c:strRef>
          </c:cat>
          <c:val>
            <c:numRef>
              <c:f>List1!$B$2:$B$4</c:f>
              <c:numCache>
                <c:formatCode>0.0%</c:formatCode>
                <c:ptCount val="3"/>
                <c:pt idx="0">
                  <c:v>0.13523131672597899</c:v>
                </c:pt>
                <c:pt idx="1">
                  <c:v>0.28469750889679701</c:v>
                </c:pt>
                <c:pt idx="2">
                  <c:v>0.580071174377224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DBD-482F-A742-B21A41C53B9B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EBA7A8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List1!$A$2:$A$4</c:f>
              <c:strCache>
                <c:ptCount val="3"/>
                <c:pt idx="0">
                  <c:v>Jsem tady poprvé</c:v>
                </c:pt>
                <c:pt idx="1">
                  <c:v>2x – 4x</c:v>
                </c:pt>
                <c:pt idx="2">
                  <c:v>5x a více</c:v>
                </c:pt>
              </c:strCache>
            </c:strRef>
          </c:cat>
          <c:val>
            <c:numRef>
              <c:f>List1!$C$2:$C$4</c:f>
              <c:numCache>
                <c:formatCode>0.00%</c:formatCode>
                <c:ptCount val="3"/>
                <c:pt idx="0">
                  <c:v>0.157</c:v>
                </c:pt>
                <c:pt idx="1">
                  <c:v>0.255</c:v>
                </c:pt>
                <c:pt idx="2" formatCode="0%">
                  <c:v>0.58799999999999997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B6F-7349-82FF-9C485388D355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267"/>
        <c:axId val="-133787872"/>
        <c:axId val="-133790048"/>
      </c:barChart>
      <c:catAx>
        <c:axId val="-1337878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cap="none" spc="0" normalizeH="0" baseline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endParaRPr lang="cs-CZ"/>
          </a:p>
        </c:txPr>
        <c:crossAx val="-133790048"/>
        <c:crosses val="autoZero"/>
        <c:auto val="1"/>
        <c:lblAlgn val="ctr"/>
        <c:lblOffset val="100"/>
        <c:noMultiLvlLbl val="0"/>
      </c:catAx>
      <c:valAx>
        <c:axId val="-13379004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out"/>
        <c:minorTickMark val="none"/>
        <c:tickLblPos val="nextTo"/>
        <c:crossAx val="-133787872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Georgia" panose="02040502050405020303" pitchFamily="18" charset="0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  <c:userShapes r:id="rId4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2078888888888892"/>
          <c:y val="2.9187143083590012E-2"/>
          <c:w val="0.77921111111111119"/>
          <c:h val="0.87085998381132268"/>
        </c:manualLayout>
      </c:layout>
      <c:barChart>
        <c:barDir val="bar"/>
        <c:grouping val="percentStacked"/>
        <c:varyColors val="0"/>
        <c:ser>
          <c:idx val="3"/>
          <c:order val="0"/>
          <c:tx>
            <c:strRef>
              <c:f>List1!$B$1</c:f>
              <c:strCache>
                <c:ptCount val="1"/>
                <c:pt idx="0">
                  <c:v>rozhodně zajímá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List1!$A$2:$A$6</c:f>
              <c:strCache>
                <c:ptCount val="5"/>
                <c:pt idx="0">
                  <c:v>Horská krajina</c:v>
                </c:pt>
                <c:pt idx="1">
                  <c:v>Rozsáhlé lesy</c:v>
                </c:pt>
                <c:pt idx="2">
                  <c:v>Rostliny a živočichové</c:v>
                </c:pt>
                <c:pt idx="3">
                  <c:v>Rašeliniště a mokřady</c:v>
                </c:pt>
                <c:pt idx="4">
                  <c:v>Květnaté louky</c:v>
                </c:pt>
              </c:strCache>
            </c:strRef>
          </c:cat>
          <c:val>
            <c:numRef>
              <c:f>List1!$B$2:$B$6</c:f>
              <c:numCache>
                <c:formatCode>###0.0%</c:formatCode>
                <c:ptCount val="5"/>
                <c:pt idx="0">
                  <c:v>0.87</c:v>
                </c:pt>
                <c:pt idx="1">
                  <c:v>0.71699999999999997</c:v>
                </c:pt>
                <c:pt idx="2">
                  <c:v>0.63</c:v>
                </c:pt>
                <c:pt idx="3">
                  <c:v>0.64600000000000002</c:v>
                </c:pt>
                <c:pt idx="4">
                  <c:v>0.65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A78-479D-9D78-8ADEAE325DC9}"/>
            </c:ext>
          </c:extLst>
        </c:ser>
        <c:ser>
          <c:idx val="4"/>
          <c:order val="1"/>
          <c:tx>
            <c:strRef>
              <c:f>List1!$C$1</c:f>
              <c:strCache>
                <c:ptCount val="1"/>
                <c:pt idx="0">
                  <c:v>spíše zajímá</c:v>
                </c:pt>
              </c:strCache>
            </c:strRef>
          </c:tx>
          <c:spPr>
            <a:solidFill>
              <a:srgbClr val="95DE04"/>
            </a:solidFill>
            <a:ln w="3175">
              <a:solidFill>
                <a:schemeClr val="bg1">
                  <a:lumMod val="85000"/>
                </a:schemeClr>
              </a:solidFill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List1!$A$2:$A$6</c:f>
              <c:strCache>
                <c:ptCount val="5"/>
                <c:pt idx="0">
                  <c:v>Horská krajina</c:v>
                </c:pt>
                <c:pt idx="1">
                  <c:v>Rozsáhlé lesy</c:v>
                </c:pt>
                <c:pt idx="2">
                  <c:v>Rostliny a živočichové</c:v>
                </c:pt>
                <c:pt idx="3">
                  <c:v>Rašeliniště a mokřady</c:v>
                </c:pt>
                <c:pt idx="4">
                  <c:v>Květnaté louky</c:v>
                </c:pt>
              </c:strCache>
            </c:strRef>
          </c:cat>
          <c:val>
            <c:numRef>
              <c:f>List1!$C$2:$C$6</c:f>
              <c:numCache>
                <c:formatCode>###0.0%</c:formatCode>
                <c:ptCount val="5"/>
                <c:pt idx="0">
                  <c:v>0.111</c:v>
                </c:pt>
                <c:pt idx="1">
                  <c:v>0.22500000000000001</c:v>
                </c:pt>
                <c:pt idx="2">
                  <c:v>0.27300000000000002</c:v>
                </c:pt>
                <c:pt idx="3">
                  <c:v>0.251</c:v>
                </c:pt>
                <c:pt idx="4">
                  <c:v>0.249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A78-479D-9D78-8ADEAE325DC9}"/>
            </c:ext>
          </c:extLst>
        </c:ser>
        <c:ser>
          <c:idx val="5"/>
          <c:order val="2"/>
          <c:tx>
            <c:strRef>
              <c:f>List1!$D$1</c:f>
              <c:strCache>
                <c:ptCount val="1"/>
                <c:pt idx="0">
                  <c:v>nejsem si jist/a</c:v>
                </c:pt>
              </c:strCache>
            </c:strRef>
          </c:tx>
          <c:spPr>
            <a:solidFill>
              <a:srgbClr val="D9D9D9"/>
            </a:solidFill>
            <a:ln w="3175">
              <a:solidFill>
                <a:schemeClr val="bg1">
                  <a:lumMod val="85000"/>
                </a:schemeClr>
              </a:solidFill>
            </a:ln>
            <a:effectLst/>
          </c:spPr>
          <c:invertIfNegative val="0"/>
          <c:dLbls>
            <c:dLbl>
              <c:idx val="0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5A6D-46FA-B48F-AA3BC02235BD}"/>
                </c:ext>
                <c:ext xmlns:c15="http://schemas.microsoft.com/office/drawing/2012/chart" uri="{CE6537A1-D6FC-4f65-9D91-7224C49458BB}"/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0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List1!$A$2:$A$6</c:f>
              <c:strCache>
                <c:ptCount val="5"/>
                <c:pt idx="0">
                  <c:v>Horská krajina</c:v>
                </c:pt>
                <c:pt idx="1">
                  <c:v>Rozsáhlé lesy</c:v>
                </c:pt>
                <c:pt idx="2">
                  <c:v>Rostliny a živočichové</c:v>
                </c:pt>
                <c:pt idx="3">
                  <c:v>Rašeliniště a mokřady</c:v>
                </c:pt>
                <c:pt idx="4">
                  <c:v>Květnaté louky</c:v>
                </c:pt>
              </c:strCache>
            </c:strRef>
          </c:cat>
          <c:val>
            <c:numRef>
              <c:f>List1!$D$2:$D$6</c:f>
              <c:numCache>
                <c:formatCode>###0.0%</c:formatCode>
                <c:ptCount val="5"/>
                <c:pt idx="0">
                  <c:v>0</c:v>
                </c:pt>
                <c:pt idx="1">
                  <c:v>1.6E-2</c:v>
                </c:pt>
                <c:pt idx="2">
                  <c:v>6.0999999999999999E-2</c:v>
                </c:pt>
                <c:pt idx="3">
                  <c:v>6.4000000000000001E-2</c:v>
                </c:pt>
                <c:pt idx="4">
                  <c:v>5.5E-2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A78-479D-9D78-8ADEAE325DC9}"/>
            </c:ext>
          </c:extLst>
        </c:ser>
        <c:ser>
          <c:idx val="6"/>
          <c:order val="3"/>
          <c:tx>
            <c:strRef>
              <c:f>List1!$E$1</c:f>
              <c:strCache>
                <c:ptCount val="1"/>
                <c:pt idx="0">
                  <c:v>spíše nezajímá</c:v>
                </c:pt>
              </c:strCache>
            </c:strRef>
          </c:tx>
          <c:spPr>
            <a:solidFill>
              <a:srgbClr val="EBA7A8"/>
            </a:solidFill>
            <a:ln w="3175">
              <a:solidFill>
                <a:schemeClr val="bg1">
                  <a:lumMod val="85000"/>
                </a:schemeClr>
              </a:solidFill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rgbClr val="EBA7A8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38C5-4FC0-95C4-69A6667A52BB}"/>
              </c:ext>
            </c:extLst>
          </c:dPt>
          <c:dLbls>
            <c:dLbl>
              <c:idx val="0"/>
              <c:layout>
                <c:manualLayout>
                  <c:x val="0"/>
                  <c:y val="-1.762056210584148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7963-4F00-BE30-3FCFBB16CD10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1.0779196465456927E-16"/>
                  <c:y val="-1.762056210584145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7963-4F00-BE30-3FCFBB16CD10}"/>
                </c:ext>
                <c:ext xmlns:c15="http://schemas.microsoft.com/office/drawing/2012/chart" uri="{CE6537A1-D6FC-4f65-9D91-7224C49458BB}">
                  <c15:layout>
                    <c:manualLayout>
                      <c:w val="4.6581365740740739E-2"/>
                      <c:h val="3.7407366372399206E-2"/>
                    </c:manualLayout>
                  </c15:layout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List1!$A$2:$A$6</c:f>
              <c:strCache>
                <c:ptCount val="5"/>
                <c:pt idx="0">
                  <c:v>Horská krajina</c:v>
                </c:pt>
                <c:pt idx="1">
                  <c:v>Rozsáhlé lesy</c:v>
                </c:pt>
                <c:pt idx="2">
                  <c:v>Rostliny a živočichové</c:v>
                </c:pt>
                <c:pt idx="3">
                  <c:v>Rašeliniště a mokřady</c:v>
                </c:pt>
                <c:pt idx="4">
                  <c:v>Květnaté louky</c:v>
                </c:pt>
              </c:strCache>
            </c:strRef>
          </c:cat>
          <c:val>
            <c:numRef>
              <c:f>List1!$E$2:$E$6</c:f>
              <c:numCache>
                <c:formatCode>###0.0%</c:formatCode>
                <c:ptCount val="5"/>
                <c:pt idx="0">
                  <c:v>6.0000000000000001E-3</c:v>
                </c:pt>
                <c:pt idx="1">
                  <c:v>3.5000000000000003E-2</c:v>
                </c:pt>
                <c:pt idx="2">
                  <c:v>2.9000000000000001E-2</c:v>
                </c:pt>
                <c:pt idx="3">
                  <c:v>2.9000000000000001E-2</c:v>
                </c:pt>
                <c:pt idx="4">
                  <c:v>3.5999999999999997E-2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FA78-479D-9D78-8ADEAE325DC9}"/>
            </c:ext>
          </c:extLst>
        </c:ser>
        <c:ser>
          <c:idx val="0"/>
          <c:order val="4"/>
          <c:tx>
            <c:strRef>
              <c:f>List1!$F$1</c:f>
              <c:strCache>
                <c:ptCount val="1"/>
                <c:pt idx="0">
                  <c:v>rozhodně nezajímá</c:v>
                </c:pt>
              </c:strCache>
            </c:strRef>
          </c:tx>
          <c:spPr>
            <a:solidFill>
              <a:srgbClr val="A20000"/>
            </a:solidFill>
            <a:ln w="3175">
              <a:solidFill>
                <a:schemeClr val="bg1">
                  <a:lumMod val="85000"/>
                </a:schemeClr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1.76209585189372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FA78-479D-9D78-8ADEAE325DC9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1.0779196465456927E-16"/>
                  <c:y val="2.517252888959538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FA78-479D-9D78-8ADEAE325DC9}"/>
                </c:ext>
                <c:ext xmlns:c15="http://schemas.microsoft.com/office/drawing/2012/chart" uri="{CE6537A1-D6FC-4f65-9D91-7224C49458BB}">
                  <c15:layout>
                    <c:manualLayout>
                      <c:w val="4.5067361111111114E-2"/>
                      <c:h val="4.9102250801169818E-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0"/>
                  <c:y val="2.768945473775093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C-FA78-479D-9D78-8ADEAE325DC9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"/>
                  <c:y val="3.0206876102276164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FA78-479D-9D78-8ADEAE325DC9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0"/>
                  <c:y val="3.775834736966036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E-FA78-479D-9D78-8ADEAE325DC9}"/>
                </c:ext>
                <c:ext xmlns:c15="http://schemas.microsoft.com/office/drawing/2012/chart" uri="{CE6537A1-D6FC-4f65-9D91-7224C49458BB}"/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List1!$A$2:$A$6</c:f>
              <c:strCache>
                <c:ptCount val="5"/>
                <c:pt idx="0">
                  <c:v>Horská krajina</c:v>
                </c:pt>
                <c:pt idx="1">
                  <c:v>Rozsáhlé lesy</c:v>
                </c:pt>
                <c:pt idx="2">
                  <c:v>Rostliny a živočichové</c:v>
                </c:pt>
                <c:pt idx="3">
                  <c:v>Rašeliniště a mokřady</c:v>
                </c:pt>
                <c:pt idx="4">
                  <c:v>Květnaté louky</c:v>
                </c:pt>
              </c:strCache>
            </c:strRef>
          </c:cat>
          <c:val>
            <c:numRef>
              <c:f>List1!$F$2:$F$6</c:f>
              <c:numCache>
                <c:formatCode>###0.0%</c:formatCode>
                <c:ptCount val="5"/>
                <c:pt idx="0">
                  <c:v>1.2E-2</c:v>
                </c:pt>
                <c:pt idx="1">
                  <c:v>6.0000000000000001E-3</c:v>
                </c:pt>
                <c:pt idx="2">
                  <c:v>6.0000000000000001E-3</c:v>
                </c:pt>
                <c:pt idx="3">
                  <c:v>0.01</c:v>
                </c:pt>
                <c:pt idx="4">
                  <c:v>0.01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FA78-479D-9D78-8ADEAE325DC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-133786784"/>
        <c:axId val="-133800384"/>
      </c:barChart>
      <c:catAx>
        <c:axId val="-133786784"/>
        <c:scaling>
          <c:orientation val="maxMin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cap="none" spc="0" normalizeH="0" baseline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endParaRPr lang="cs-CZ"/>
          </a:p>
        </c:txPr>
        <c:crossAx val="-133800384"/>
        <c:crosses val="autoZero"/>
        <c:auto val="1"/>
        <c:lblAlgn val="ctr"/>
        <c:lblOffset val="100"/>
        <c:noMultiLvlLbl val="0"/>
      </c:catAx>
      <c:valAx>
        <c:axId val="-133800384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one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endParaRPr lang="cs-CZ"/>
          </a:p>
        </c:txPr>
        <c:crossAx val="-133786784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 w="3175">
          <a:solidFill>
            <a:schemeClr val="bg1">
              <a:lumMod val="85000"/>
            </a:schemeClr>
          </a:solidFill>
        </a:ln>
        <a:effectLst/>
      </c:spPr>
    </c:plotArea>
    <c:legend>
      <c:legendPos val="b"/>
      <c:layout>
        <c:manualLayout>
          <c:xMode val="edge"/>
          <c:yMode val="edge"/>
          <c:x val="8.209722222222221E-2"/>
          <c:y val="0.93530038903510515"/>
          <c:w val="0.91077071759259254"/>
          <c:h val="4.877028532725148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Georgia" panose="02040502050405020303" pitchFamily="18" charset="0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sz="1100">
          <a:solidFill>
            <a:schemeClr val="tx1"/>
          </a:solidFill>
          <a:latin typeface="Georgia" panose="02040502050405020303" pitchFamily="18" charset="0"/>
        </a:defRPr>
      </a:pPr>
      <a:endParaRPr lang="cs-CZ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3040046296296298E-2"/>
          <c:y val="2.4792553687416497E-3"/>
          <c:w val="0.95695995370370368"/>
          <c:h val="0.7960404559157161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Řada 1</c:v>
                </c:pt>
              </c:strCache>
            </c:strRef>
          </c:tx>
          <c:spPr>
            <a:solidFill>
              <a:srgbClr val="95DE04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12A44FDD-F982-49A2-811D-0483F15F6B3D}" type="VALUE">
                      <a:rPr lang="en-US" sz="1200" b="0">
                        <a:solidFill>
                          <a:schemeClr val="tx1"/>
                        </a:solidFill>
                      </a:rPr>
                      <a:pPr/>
                      <a:t>[HODNOTA]</a:t>
                    </a:fld>
                    <a:endParaRPr lang="cs-CZ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EF26-436F-B707-242CDFAD3C59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0BB10580-C7E6-4783-87D0-160C1495EBA9}" type="VALUE">
                      <a:rPr lang="en-US" sz="1200" b="0">
                        <a:solidFill>
                          <a:schemeClr val="tx1"/>
                        </a:solidFill>
                      </a:rPr>
                      <a:pPr/>
                      <a:t>[HODNOTA]</a:t>
                    </a:fld>
                    <a:endParaRPr lang="cs-CZ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EF26-436F-B707-242CDFAD3C59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30B8B69F-5412-4ED2-A10A-C7DA04DBA291}" type="VALUE">
                      <a:rPr lang="en-US" sz="1200" b="0" smtClean="0">
                        <a:solidFill>
                          <a:schemeClr val="tx1"/>
                        </a:solidFill>
                      </a:rPr>
                      <a:pPr/>
                      <a:t>[HODNOTA]</a:t>
                    </a:fld>
                    <a:endParaRPr lang="cs-CZ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EF26-436F-B707-242CDFAD3C59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List1!$A$2:$A$24</c:f>
              <c:strCache>
                <c:ptCount val="23"/>
                <c:pt idx="0">
                  <c:v>Jezerní slať</c:v>
                </c:pt>
                <c:pt idx="1">
                  <c:v>Tříjezerní slať</c:v>
                </c:pt>
                <c:pt idx="2">
                  <c:v>Chalupská slať</c:v>
                </c:pt>
                <c:pt idx="3">
                  <c:v>Soumarské rašeliniště (most)</c:v>
                </c:pt>
                <c:pt idx="4">
                  <c:v>Cikánská slať</c:v>
                </c:pt>
                <c:pt idx="5">
                  <c:v>Modravské slatě</c:v>
                </c:pt>
                <c:pt idx="6">
                  <c:v>Rokytská slať</c:v>
                </c:pt>
                <c:pt idx="7">
                  <c:v>Tetřevská slať</c:v>
                </c:pt>
                <c:pt idx="8">
                  <c:v>Mezilesní slať</c:v>
                </c:pt>
                <c:pt idx="9">
                  <c:v>Borová lada</c:v>
                </c:pt>
                <c:pt idx="10">
                  <c:v>Mrtvý luh</c:v>
                </c:pt>
                <c:pt idx="11">
                  <c:v>Olšina</c:v>
                </c:pt>
                <c:pt idx="12">
                  <c:v>Kvilda</c:v>
                </c:pt>
                <c:pt idx="13">
                  <c:v>Stožecké louky</c:v>
                </c:pt>
                <c:pt idx="14">
                  <c:v>okolí Prášil</c:v>
                </c:pt>
                <c:pt idx="15">
                  <c:v>Roklanská</c:v>
                </c:pt>
                <c:pt idx="16">
                  <c:v>Laka</c:v>
                </c:pt>
                <c:pt idx="17">
                  <c:v>slatě</c:v>
                </c:pt>
                <c:pt idx="18">
                  <c:v>jiné</c:v>
                </c:pt>
                <c:pt idx="19">
                  <c:v>(skoro) všechny</c:v>
                </c:pt>
                <c:pt idx="20">
                  <c:v>hodně/většinu</c:v>
                </c:pt>
                <c:pt idx="21">
                  <c:v>neví/žádné</c:v>
                </c:pt>
                <c:pt idx="22">
                  <c:v>bez odpovědi</c:v>
                </c:pt>
              </c:strCache>
            </c:strRef>
          </c:cat>
          <c:val>
            <c:numRef>
              <c:f>List1!$B$2:$B$24</c:f>
              <c:numCache>
                <c:formatCode>###0</c:formatCode>
                <c:ptCount val="23"/>
                <c:pt idx="0">
                  <c:v>101</c:v>
                </c:pt>
                <c:pt idx="1">
                  <c:v>95</c:v>
                </c:pt>
                <c:pt idx="2">
                  <c:v>85</c:v>
                </c:pt>
                <c:pt idx="3">
                  <c:v>32</c:v>
                </c:pt>
                <c:pt idx="4">
                  <c:v>16</c:v>
                </c:pt>
                <c:pt idx="5">
                  <c:v>7</c:v>
                </c:pt>
                <c:pt idx="6">
                  <c:v>6</c:v>
                </c:pt>
                <c:pt idx="7">
                  <c:v>5</c:v>
                </c:pt>
                <c:pt idx="8">
                  <c:v>5</c:v>
                </c:pt>
                <c:pt idx="9">
                  <c:v>4</c:v>
                </c:pt>
                <c:pt idx="10">
                  <c:v>3</c:v>
                </c:pt>
                <c:pt idx="11">
                  <c:v>3</c:v>
                </c:pt>
                <c:pt idx="12">
                  <c:v>6</c:v>
                </c:pt>
                <c:pt idx="13" formatCode="General">
                  <c:v>2</c:v>
                </c:pt>
                <c:pt idx="14">
                  <c:v>2</c:v>
                </c:pt>
                <c:pt idx="15">
                  <c:v>2</c:v>
                </c:pt>
                <c:pt idx="16">
                  <c:v>2</c:v>
                </c:pt>
                <c:pt idx="17">
                  <c:v>2</c:v>
                </c:pt>
                <c:pt idx="18">
                  <c:v>9</c:v>
                </c:pt>
                <c:pt idx="19">
                  <c:v>3</c:v>
                </c:pt>
                <c:pt idx="20">
                  <c:v>3</c:v>
                </c:pt>
                <c:pt idx="21">
                  <c:v>16</c:v>
                </c:pt>
                <c:pt idx="22">
                  <c:v>77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DBD-482F-A742-B21A41C53B9B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267"/>
        <c:overlap val="-43"/>
        <c:axId val="-133799296"/>
        <c:axId val="-133796576"/>
      </c:barChart>
      <c:catAx>
        <c:axId val="-1337992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cap="none" spc="0" normalizeH="0" baseline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endParaRPr lang="cs-CZ"/>
          </a:p>
        </c:txPr>
        <c:crossAx val="-133796576"/>
        <c:crosses val="autoZero"/>
        <c:auto val="1"/>
        <c:lblAlgn val="ctr"/>
        <c:lblOffset val="100"/>
        <c:noMultiLvlLbl val="0"/>
      </c:catAx>
      <c:valAx>
        <c:axId val="-13379657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##0" sourceLinked="1"/>
        <c:majorTickMark val="out"/>
        <c:minorTickMark val="none"/>
        <c:tickLblPos val="nextTo"/>
        <c:crossAx val="-133799296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  <c:userShapes r:id="rId4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3040046296296298E-2"/>
          <c:y val="2.4792553687416497E-3"/>
          <c:w val="0.95695995370370368"/>
          <c:h val="0.7772931111383223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Řada 1</c:v>
                </c:pt>
              </c:strCache>
            </c:strRef>
          </c:tx>
          <c:spPr>
            <a:solidFill>
              <a:srgbClr val="95DE04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12A44FDD-F982-49A2-811D-0483F15F6B3D}" type="VALUE">
                      <a:rPr lang="en-US" sz="1200" b="0">
                        <a:solidFill>
                          <a:schemeClr val="tx1"/>
                        </a:solidFill>
                      </a:rPr>
                      <a:pPr/>
                      <a:t>[HODNOTA]</a:t>
                    </a:fld>
                    <a:endParaRPr lang="cs-CZ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EF26-436F-B707-242CDFAD3C59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0BB10580-C7E6-4783-87D0-160C1495EBA9}" type="VALUE">
                      <a:rPr lang="en-US" sz="1200" b="0">
                        <a:solidFill>
                          <a:schemeClr val="tx1"/>
                        </a:solidFill>
                      </a:rPr>
                      <a:pPr/>
                      <a:t>[HODNOTA]</a:t>
                    </a:fld>
                    <a:endParaRPr lang="cs-CZ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EF26-436F-B707-242CDFAD3C59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30B8B69F-5412-4ED2-A10A-C7DA04DBA291}" type="VALUE">
                      <a:rPr lang="en-US" sz="1200" b="0" smtClean="0">
                        <a:solidFill>
                          <a:schemeClr val="tx1"/>
                        </a:solidFill>
                      </a:rPr>
                      <a:pPr/>
                      <a:t>[HODNOTA]</a:t>
                    </a:fld>
                    <a:endParaRPr lang="cs-CZ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EF26-436F-B707-242CDFAD3C59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List1!$A$2:$A$18</c:f>
              <c:strCache>
                <c:ptCount val="17"/>
                <c:pt idx="0">
                  <c:v>Tříjezerní slať</c:v>
                </c:pt>
                <c:pt idx="1">
                  <c:v>Chalupská slať</c:v>
                </c:pt>
                <c:pt idx="2">
                  <c:v>Jezerní slať</c:v>
                </c:pt>
                <c:pt idx="3">
                  <c:v>Modravské slatě</c:v>
                </c:pt>
                <c:pt idx="4">
                  <c:v>Cikánská slať</c:v>
                </c:pt>
                <c:pt idx="5">
                  <c:v>Mrtvý luh</c:v>
                </c:pt>
                <c:pt idx="6">
                  <c:v>Roklanská slať</c:v>
                </c:pt>
                <c:pt idx="7">
                  <c:v>Soumarské rašeliniště</c:v>
                </c:pt>
                <c:pt idx="8">
                  <c:v>Kvilda</c:v>
                </c:pt>
                <c:pt idx="9">
                  <c:v>Luzenské údolí</c:v>
                </c:pt>
                <c:pt idx="10">
                  <c:v>Rokytecká slať</c:v>
                </c:pt>
                <c:pt idx="11">
                  <c:v>Pálečská jezírka</c:v>
                </c:pt>
                <c:pt idx="12">
                  <c:v>jiné konkrétní lokality</c:v>
                </c:pt>
                <c:pt idx="13">
                  <c:v>všechny</c:v>
                </c:pt>
                <c:pt idx="14">
                  <c:v>neví</c:v>
                </c:pt>
                <c:pt idx="15">
                  <c:v>různé odpovědi</c:v>
                </c:pt>
                <c:pt idx="16">
                  <c:v>vše viděli</c:v>
                </c:pt>
              </c:strCache>
            </c:strRef>
          </c:cat>
          <c:val>
            <c:numRef>
              <c:f>List1!$B$2:$B$18</c:f>
              <c:numCache>
                <c:formatCode>General</c:formatCode>
                <c:ptCount val="17"/>
                <c:pt idx="0">
                  <c:v>20</c:v>
                </c:pt>
                <c:pt idx="1">
                  <c:v>13</c:v>
                </c:pt>
                <c:pt idx="2">
                  <c:v>13</c:v>
                </c:pt>
                <c:pt idx="3">
                  <c:v>5</c:v>
                </c:pt>
                <c:pt idx="4">
                  <c:v>4</c:v>
                </c:pt>
                <c:pt idx="5">
                  <c:v>4</c:v>
                </c:pt>
                <c:pt idx="6">
                  <c:v>3</c:v>
                </c:pt>
                <c:pt idx="7">
                  <c:v>3</c:v>
                </c:pt>
                <c:pt idx="8">
                  <c:v>2</c:v>
                </c:pt>
                <c:pt idx="9">
                  <c:v>2</c:v>
                </c:pt>
                <c:pt idx="10">
                  <c:v>2</c:v>
                </c:pt>
                <c:pt idx="11">
                  <c:v>2</c:v>
                </c:pt>
                <c:pt idx="12">
                  <c:v>9</c:v>
                </c:pt>
                <c:pt idx="13" formatCode="###0">
                  <c:v>48</c:v>
                </c:pt>
                <c:pt idx="14" formatCode="###0">
                  <c:v>16</c:v>
                </c:pt>
                <c:pt idx="15" formatCode="###0">
                  <c:v>10</c:v>
                </c:pt>
                <c:pt idx="16" formatCode="###0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DBD-482F-A742-B21A41C53B9B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267"/>
        <c:overlap val="-43"/>
        <c:axId val="-133795488"/>
        <c:axId val="-133794944"/>
      </c:barChart>
      <c:catAx>
        <c:axId val="-1337954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cap="none" spc="0" normalizeH="0" baseline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endParaRPr lang="cs-CZ"/>
          </a:p>
        </c:txPr>
        <c:crossAx val="-133794944"/>
        <c:crosses val="autoZero"/>
        <c:auto val="1"/>
        <c:lblAlgn val="ctr"/>
        <c:lblOffset val="100"/>
        <c:noMultiLvlLbl val="0"/>
      </c:catAx>
      <c:valAx>
        <c:axId val="-13379494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-133795488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303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3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4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5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6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7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8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0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1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2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3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4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5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6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303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0.94691</cdr:y>
    </cdr:from>
    <cdr:to>
      <cdr:x>0.16187</cdr:x>
      <cdr:y>0.9973</cdr:y>
    </cdr:to>
    <cdr:sp macro="" textlink="">
      <cdr:nvSpPr>
        <cdr:cNvPr id="2" name="TextovéPole 1"/>
        <cdr:cNvSpPr txBox="1"/>
      </cdr:nvSpPr>
      <cdr:spPr>
        <a:xfrm xmlns:a="http://schemas.openxmlformats.org/drawingml/2006/main">
          <a:off x="0" y="4849242"/>
          <a:ext cx="699260" cy="25807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l"/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n</a:t>
          </a:r>
          <a:r>
            <a:rPr lang="cs-CZ" sz="1100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 = 277</a:t>
          </a:r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</cdr:x>
      <cdr:y>0.94286</cdr:y>
    </cdr:from>
    <cdr:to>
      <cdr:x>0.16473</cdr:x>
      <cdr:y>0.9973</cdr:y>
    </cdr:to>
    <cdr:sp macro="" textlink="">
      <cdr:nvSpPr>
        <cdr:cNvPr id="2" name="TextovéPole 1"/>
        <cdr:cNvSpPr txBox="1"/>
      </cdr:nvSpPr>
      <cdr:spPr>
        <a:xfrm xmlns:a="http://schemas.openxmlformats.org/drawingml/2006/main">
          <a:off x="0" y="4412214"/>
          <a:ext cx="711620" cy="2547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l"/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n</a:t>
          </a:r>
          <a:r>
            <a:rPr lang="cs-CZ" sz="1100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 = </a:t>
          </a:r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279</a:t>
          </a:r>
          <a:endParaRPr lang="cs-CZ" sz="1100">
            <a:solidFill>
              <a:schemeClr val="tx1">
                <a:lumMod val="50000"/>
                <a:lumOff val="50000"/>
              </a:schemeClr>
            </a:solidFill>
            <a:latin typeface="Georgia" pitchFamily="18" charset="0"/>
          </a:endParaRPr>
        </a:p>
      </cdr:txBody>
    </cdr:sp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</cdr:x>
      <cdr:y>0.94286</cdr:y>
    </cdr:from>
    <cdr:to>
      <cdr:x>0.16473</cdr:x>
      <cdr:y>0.9973</cdr:y>
    </cdr:to>
    <cdr:sp macro="" textlink="">
      <cdr:nvSpPr>
        <cdr:cNvPr id="2" name="TextovéPole 1"/>
        <cdr:cNvSpPr txBox="1"/>
      </cdr:nvSpPr>
      <cdr:spPr>
        <a:xfrm xmlns:a="http://schemas.openxmlformats.org/drawingml/2006/main">
          <a:off x="0" y="4412214"/>
          <a:ext cx="711620" cy="2547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l"/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n</a:t>
          </a:r>
          <a:r>
            <a:rPr lang="cs-CZ" sz="1100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 = </a:t>
          </a:r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268</a:t>
          </a:r>
          <a:endParaRPr lang="cs-CZ" sz="1100">
            <a:solidFill>
              <a:schemeClr val="tx1">
                <a:lumMod val="50000"/>
                <a:lumOff val="50000"/>
              </a:schemeClr>
            </a:solidFill>
            <a:latin typeface="Georgia" pitchFamily="18" charset="0"/>
          </a:endParaRPr>
        </a:p>
      </cdr:txBody>
    </cdr:sp>
  </cdr:relSizeAnchor>
</c:userShapes>
</file>

<file path=ppt/drawings/drawing12.xml><?xml version="1.0" encoding="utf-8"?>
<c:userShapes xmlns:c="http://schemas.openxmlformats.org/drawingml/2006/chart">
  <cdr:relSizeAnchor xmlns:cdr="http://schemas.openxmlformats.org/drawingml/2006/chartDrawing">
    <cdr:from>
      <cdr:x>0</cdr:x>
      <cdr:y>0.94286</cdr:y>
    </cdr:from>
    <cdr:to>
      <cdr:x>0.16473</cdr:x>
      <cdr:y>0.9973</cdr:y>
    </cdr:to>
    <cdr:sp macro="" textlink="">
      <cdr:nvSpPr>
        <cdr:cNvPr id="2" name="TextovéPole 1"/>
        <cdr:cNvSpPr txBox="1"/>
      </cdr:nvSpPr>
      <cdr:spPr>
        <a:xfrm xmlns:a="http://schemas.openxmlformats.org/drawingml/2006/main">
          <a:off x="0" y="4412214"/>
          <a:ext cx="711620" cy="2547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l"/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n</a:t>
          </a:r>
          <a:r>
            <a:rPr lang="cs-CZ" sz="1100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 = </a:t>
          </a:r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319</a:t>
          </a:r>
          <a:endParaRPr lang="cs-CZ" sz="1100">
            <a:solidFill>
              <a:schemeClr val="tx1">
                <a:lumMod val="50000"/>
                <a:lumOff val="50000"/>
              </a:schemeClr>
            </a:solidFill>
            <a:latin typeface="Georgia" pitchFamily="18" charset="0"/>
          </a:endParaRPr>
        </a:p>
      </cdr:txBody>
    </cdr:sp>
  </cdr:relSizeAnchor>
</c:userShapes>
</file>

<file path=ppt/drawings/drawing13.xml><?xml version="1.0" encoding="utf-8"?>
<c:userShapes xmlns:c="http://schemas.openxmlformats.org/drawingml/2006/chart">
  <cdr:relSizeAnchor xmlns:cdr="http://schemas.openxmlformats.org/drawingml/2006/chartDrawing">
    <cdr:from>
      <cdr:x>0</cdr:x>
      <cdr:y>0.94286</cdr:y>
    </cdr:from>
    <cdr:to>
      <cdr:x>0.16289</cdr:x>
      <cdr:y>0.9973</cdr:y>
    </cdr:to>
    <cdr:sp macro="" textlink="">
      <cdr:nvSpPr>
        <cdr:cNvPr id="2" name="TextovéPole 1"/>
        <cdr:cNvSpPr txBox="1"/>
      </cdr:nvSpPr>
      <cdr:spPr>
        <a:xfrm xmlns:a="http://schemas.openxmlformats.org/drawingml/2006/main">
          <a:off x="0" y="4239259"/>
          <a:ext cx="703670" cy="2447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l"/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n</a:t>
          </a:r>
          <a:r>
            <a:rPr lang="cs-CZ" sz="1100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 = </a:t>
          </a:r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280</a:t>
          </a:r>
          <a:endParaRPr lang="cs-CZ" sz="1100">
            <a:solidFill>
              <a:schemeClr val="tx1">
                <a:lumMod val="50000"/>
                <a:lumOff val="50000"/>
              </a:schemeClr>
            </a:solidFill>
            <a:latin typeface="Georgia" pitchFamily="18" charset="0"/>
          </a:endParaRPr>
        </a:p>
      </cdr:txBody>
    </cdr:sp>
  </cdr:relSizeAnchor>
</c:userShapes>
</file>

<file path=ppt/drawings/drawing14.xml><?xml version="1.0" encoding="utf-8"?>
<c:userShapes xmlns:c="http://schemas.openxmlformats.org/drawingml/2006/chart">
  <cdr:relSizeAnchor xmlns:cdr="http://schemas.openxmlformats.org/drawingml/2006/chartDrawing">
    <cdr:from>
      <cdr:x>0.01176</cdr:x>
      <cdr:y>0.94527</cdr:y>
    </cdr:from>
    <cdr:to>
      <cdr:x>0.19534</cdr:x>
      <cdr:y>1</cdr:y>
    </cdr:to>
    <cdr:sp macro="" textlink="">
      <cdr:nvSpPr>
        <cdr:cNvPr id="3" name="TextovéPole 1">
          <a:extLst xmlns:a="http://schemas.openxmlformats.org/drawingml/2006/main">
            <a:ext uri="{FF2B5EF4-FFF2-40B4-BE49-F238E27FC236}">
              <a16:creationId xmlns:a16="http://schemas.microsoft.com/office/drawing/2014/main" xmlns="" id="{D80ADF92-66DD-83D0-E8F8-D2E949336EF9}"/>
            </a:ext>
          </a:extLst>
        </cdr:cNvPr>
        <cdr:cNvSpPr txBox="1"/>
      </cdr:nvSpPr>
      <cdr:spPr>
        <a:xfrm xmlns:a="http://schemas.openxmlformats.org/drawingml/2006/main">
          <a:off x="50800" y="4495383"/>
          <a:ext cx="793066" cy="2566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n</a:t>
          </a:r>
          <a:r>
            <a:rPr lang="cs-CZ" sz="1100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 = </a:t>
          </a:r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281</a:t>
          </a:r>
          <a:endParaRPr lang="cs-CZ" sz="1100">
            <a:solidFill>
              <a:schemeClr val="tx1">
                <a:lumMod val="50000"/>
                <a:lumOff val="50000"/>
              </a:schemeClr>
            </a:solidFill>
            <a:latin typeface="Georgia" pitchFamily="18" charset="0"/>
          </a:endParaRPr>
        </a:p>
      </cdr:txBody>
    </cdr:sp>
  </cdr:relSizeAnchor>
</c:userShapes>
</file>

<file path=ppt/drawings/drawing15.xml><?xml version="1.0" encoding="utf-8"?>
<c:userShapes xmlns:c="http://schemas.openxmlformats.org/drawingml/2006/chart">
  <cdr:relSizeAnchor xmlns:cdr="http://schemas.openxmlformats.org/drawingml/2006/chartDrawing">
    <cdr:from>
      <cdr:x>0.02397</cdr:x>
      <cdr:y>0.93801</cdr:y>
    </cdr:from>
    <cdr:to>
      <cdr:x>0.18311</cdr:x>
      <cdr:y>1</cdr:y>
    </cdr:to>
    <cdr:sp macro="" textlink="">
      <cdr:nvSpPr>
        <cdr:cNvPr id="3" name="TextovéPole 1">
          <a:extLst xmlns:a="http://schemas.openxmlformats.org/drawingml/2006/main">
            <a:ext uri="{FF2B5EF4-FFF2-40B4-BE49-F238E27FC236}">
              <a16:creationId xmlns:a16="http://schemas.microsoft.com/office/drawing/2014/main" xmlns="" id="{5CF5900A-CD57-EE26-D273-4BFEA4BAFBBF}"/>
            </a:ext>
          </a:extLst>
        </cdr:cNvPr>
        <cdr:cNvSpPr txBox="1"/>
      </cdr:nvSpPr>
      <cdr:spPr>
        <a:xfrm xmlns:a="http://schemas.openxmlformats.org/drawingml/2006/main">
          <a:off x="103547" y="4449316"/>
          <a:ext cx="687485" cy="2906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n</a:t>
          </a:r>
          <a:r>
            <a:rPr lang="cs-CZ" sz="1100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 = </a:t>
          </a:r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321</a:t>
          </a:r>
          <a:endParaRPr lang="cs-CZ" sz="1100">
            <a:solidFill>
              <a:schemeClr val="tx1">
                <a:lumMod val="50000"/>
                <a:lumOff val="50000"/>
              </a:schemeClr>
            </a:solidFill>
            <a:latin typeface="Georgia" pitchFamily="18" charset="0"/>
          </a:endParaRPr>
        </a:p>
      </cdr:txBody>
    </cdr:sp>
  </cdr:relSizeAnchor>
</c:userShapes>
</file>

<file path=ppt/drawings/drawing16.xml><?xml version="1.0" encoding="utf-8"?>
<c:userShapes xmlns:c="http://schemas.openxmlformats.org/drawingml/2006/chart">
  <cdr:relSizeAnchor xmlns:cdr="http://schemas.openxmlformats.org/drawingml/2006/chartDrawing">
    <cdr:from>
      <cdr:x>0</cdr:x>
      <cdr:y>0.94695</cdr:y>
    </cdr:from>
    <cdr:to>
      <cdr:x>0.09507</cdr:x>
      <cdr:y>0.99018</cdr:y>
    </cdr:to>
    <cdr:sp macro="" textlink="">
      <cdr:nvSpPr>
        <cdr:cNvPr id="2" name="TextovéPole 1">
          <a:extLst xmlns:a="http://schemas.openxmlformats.org/drawingml/2006/main">
            <a:ext uri="{FF2B5EF4-FFF2-40B4-BE49-F238E27FC236}">
              <a16:creationId xmlns:a16="http://schemas.microsoft.com/office/drawing/2014/main" xmlns="" id="{76D94BA7-9F12-4C11-98AC-7EB37B36917D}"/>
            </a:ext>
          </a:extLst>
        </cdr:cNvPr>
        <cdr:cNvSpPr txBox="1"/>
      </cdr:nvSpPr>
      <cdr:spPr>
        <a:xfrm xmlns:a="http://schemas.openxmlformats.org/drawingml/2006/main">
          <a:off x="-252000" y="4261062"/>
          <a:ext cx="821405" cy="1945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n</a:t>
          </a:r>
          <a:r>
            <a:rPr lang="cs-CZ" sz="1100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 = </a:t>
          </a:r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53</a:t>
          </a:r>
          <a:endParaRPr lang="cs-CZ" sz="1100">
            <a:solidFill>
              <a:schemeClr val="tx1">
                <a:lumMod val="50000"/>
                <a:lumOff val="50000"/>
              </a:schemeClr>
            </a:solidFill>
            <a:latin typeface="Georgia" pitchFamily="18" charset="0"/>
          </a:endParaRPr>
        </a:p>
      </cdr:txBody>
    </cdr:sp>
  </cdr:relSizeAnchor>
</c:userShapes>
</file>

<file path=ppt/drawings/drawing17.xml><?xml version="1.0" encoding="utf-8"?>
<c:userShapes xmlns:c="http://schemas.openxmlformats.org/drawingml/2006/chart">
  <cdr:relSizeAnchor xmlns:cdr="http://schemas.openxmlformats.org/drawingml/2006/chartDrawing">
    <cdr:from>
      <cdr:x>0.01221</cdr:x>
      <cdr:y>0.93801</cdr:y>
    </cdr:from>
    <cdr:to>
      <cdr:x>0.17135</cdr:x>
      <cdr:y>1</cdr:y>
    </cdr:to>
    <cdr:sp macro="" textlink="">
      <cdr:nvSpPr>
        <cdr:cNvPr id="3" name="TextovéPole 1">
          <a:extLst xmlns:a="http://schemas.openxmlformats.org/drawingml/2006/main">
            <a:ext uri="{FF2B5EF4-FFF2-40B4-BE49-F238E27FC236}">
              <a16:creationId xmlns:a16="http://schemas.microsoft.com/office/drawing/2014/main" xmlns="" id="{1F09AB6E-E221-4146-A20A-E0A164F39FF8}"/>
            </a:ext>
          </a:extLst>
        </cdr:cNvPr>
        <cdr:cNvSpPr txBox="1"/>
      </cdr:nvSpPr>
      <cdr:spPr>
        <a:xfrm xmlns:a="http://schemas.openxmlformats.org/drawingml/2006/main">
          <a:off x="50800" y="4313518"/>
          <a:ext cx="662396" cy="2825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n</a:t>
          </a:r>
          <a:r>
            <a:rPr lang="cs-CZ" sz="1100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 = </a:t>
          </a:r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317</a:t>
          </a:r>
          <a:endParaRPr lang="cs-CZ" sz="1100">
            <a:solidFill>
              <a:schemeClr val="tx1">
                <a:lumMod val="50000"/>
                <a:lumOff val="50000"/>
              </a:schemeClr>
            </a:solidFill>
            <a:latin typeface="Georgia" pitchFamily="18" charset="0"/>
          </a:endParaRPr>
        </a:p>
      </cdr:txBody>
    </cdr:sp>
  </cdr:relSizeAnchor>
</c:userShapes>
</file>

<file path=ppt/drawings/drawing18.xml><?xml version="1.0" encoding="utf-8"?>
<c:userShapes xmlns:c="http://schemas.openxmlformats.org/drawingml/2006/chart">
  <cdr:relSizeAnchor xmlns:cdr="http://schemas.openxmlformats.org/drawingml/2006/chartDrawing">
    <cdr:from>
      <cdr:x>0.02352</cdr:x>
      <cdr:y>0.94527</cdr:y>
    </cdr:from>
    <cdr:to>
      <cdr:x>0.2071</cdr:x>
      <cdr:y>1</cdr:y>
    </cdr:to>
    <cdr:sp macro="" textlink="">
      <cdr:nvSpPr>
        <cdr:cNvPr id="3" name="TextovéPole 1">
          <a:extLst xmlns:a="http://schemas.openxmlformats.org/drawingml/2006/main">
            <a:ext uri="{FF2B5EF4-FFF2-40B4-BE49-F238E27FC236}">
              <a16:creationId xmlns:a16="http://schemas.microsoft.com/office/drawing/2014/main" xmlns="" id="{0ED9B1EB-2F5C-C591-BFB8-56511B5ED291}"/>
            </a:ext>
          </a:extLst>
        </cdr:cNvPr>
        <cdr:cNvSpPr txBox="1"/>
      </cdr:nvSpPr>
      <cdr:spPr>
        <a:xfrm xmlns:a="http://schemas.openxmlformats.org/drawingml/2006/main">
          <a:off x="101600" y="4483374"/>
          <a:ext cx="793066" cy="2566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n</a:t>
          </a:r>
          <a:r>
            <a:rPr lang="cs-CZ" sz="1100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 = </a:t>
          </a:r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279</a:t>
          </a:r>
          <a:endParaRPr lang="cs-CZ" sz="1100">
            <a:solidFill>
              <a:schemeClr val="tx1">
                <a:lumMod val="50000"/>
                <a:lumOff val="50000"/>
              </a:schemeClr>
            </a:solidFill>
            <a:latin typeface="Georgia" pitchFamily="18" charset="0"/>
          </a:endParaRPr>
        </a:p>
      </cdr:txBody>
    </cdr:sp>
  </cdr:relSizeAnchor>
</c:userShapes>
</file>

<file path=ppt/drawings/drawing19.xml><?xml version="1.0" encoding="utf-8"?>
<c:userShapes xmlns:c="http://schemas.openxmlformats.org/drawingml/2006/chart">
  <cdr:relSizeAnchor xmlns:cdr="http://schemas.openxmlformats.org/drawingml/2006/chartDrawing">
    <cdr:from>
      <cdr:x>0.01221</cdr:x>
      <cdr:y>0.93801</cdr:y>
    </cdr:from>
    <cdr:to>
      <cdr:x>0.17135</cdr:x>
      <cdr:y>1</cdr:y>
    </cdr:to>
    <cdr:sp macro="" textlink="">
      <cdr:nvSpPr>
        <cdr:cNvPr id="3" name="TextovéPole 1">
          <a:extLst xmlns:a="http://schemas.openxmlformats.org/drawingml/2006/main">
            <a:ext uri="{FF2B5EF4-FFF2-40B4-BE49-F238E27FC236}">
              <a16:creationId xmlns:a16="http://schemas.microsoft.com/office/drawing/2014/main" xmlns="" id="{1F09AB6E-E221-4146-A20A-E0A164F39FF8}"/>
            </a:ext>
          </a:extLst>
        </cdr:cNvPr>
        <cdr:cNvSpPr txBox="1"/>
      </cdr:nvSpPr>
      <cdr:spPr>
        <a:xfrm xmlns:a="http://schemas.openxmlformats.org/drawingml/2006/main">
          <a:off x="50800" y="4313518"/>
          <a:ext cx="662396" cy="2825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n</a:t>
          </a:r>
          <a:r>
            <a:rPr lang="cs-CZ" sz="1100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 = </a:t>
          </a:r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281</a:t>
          </a:r>
          <a:endParaRPr lang="cs-CZ" sz="1100">
            <a:solidFill>
              <a:schemeClr val="tx1">
                <a:lumMod val="50000"/>
                <a:lumOff val="50000"/>
              </a:schemeClr>
            </a:solidFill>
            <a:latin typeface="Georgia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0.94691</cdr:y>
    </cdr:from>
    <cdr:to>
      <cdr:x>0.16187</cdr:x>
      <cdr:y>0.9973</cdr:y>
    </cdr:to>
    <cdr:sp macro="" textlink="">
      <cdr:nvSpPr>
        <cdr:cNvPr id="2" name="TextovéPole 1"/>
        <cdr:cNvSpPr txBox="1"/>
      </cdr:nvSpPr>
      <cdr:spPr>
        <a:xfrm xmlns:a="http://schemas.openxmlformats.org/drawingml/2006/main">
          <a:off x="0" y="4849242"/>
          <a:ext cx="699260" cy="25807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l"/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n</a:t>
          </a:r>
          <a:r>
            <a:rPr lang="cs-CZ" sz="1100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 = 326</a:t>
          </a:r>
        </a:p>
      </cdr:txBody>
    </cdr:sp>
  </cdr:relSizeAnchor>
</c:userShapes>
</file>

<file path=ppt/drawings/drawing20.xml><?xml version="1.0" encoding="utf-8"?>
<c:userShapes xmlns:c="http://schemas.openxmlformats.org/drawingml/2006/chart">
  <cdr:relSizeAnchor xmlns:cdr="http://schemas.openxmlformats.org/drawingml/2006/chartDrawing">
    <cdr:from>
      <cdr:x>0.01221</cdr:x>
      <cdr:y>0.93801</cdr:y>
    </cdr:from>
    <cdr:to>
      <cdr:x>0.17135</cdr:x>
      <cdr:y>1</cdr:y>
    </cdr:to>
    <cdr:sp macro="" textlink="">
      <cdr:nvSpPr>
        <cdr:cNvPr id="3" name="TextovéPole 1">
          <a:extLst xmlns:a="http://schemas.openxmlformats.org/drawingml/2006/main">
            <a:ext uri="{FF2B5EF4-FFF2-40B4-BE49-F238E27FC236}">
              <a16:creationId xmlns:a16="http://schemas.microsoft.com/office/drawing/2014/main" xmlns="" id="{1F09AB6E-E221-4146-A20A-E0A164F39FF8}"/>
            </a:ext>
          </a:extLst>
        </cdr:cNvPr>
        <cdr:cNvSpPr txBox="1"/>
      </cdr:nvSpPr>
      <cdr:spPr>
        <a:xfrm xmlns:a="http://schemas.openxmlformats.org/drawingml/2006/main">
          <a:off x="50800" y="4313518"/>
          <a:ext cx="662396" cy="2825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n</a:t>
          </a:r>
          <a:r>
            <a:rPr lang="cs-CZ" sz="1100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 = </a:t>
          </a:r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326</a:t>
          </a:r>
          <a:endParaRPr lang="cs-CZ" sz="1100">
            <a:solidFill>
              <a:schemeClr val="tx1">
                <a:lumMod val="50000"/>
                <a:lumOff val="50000"/>
              </a:schemeClr>
            </a:solidFill>
            <a:latin typeface="Georgia" pitchFamily="18" charset="0"/>
          </a:endParaRPr>
        </a:p>
      </cdr:txBody>
    </cdr:sp>
  </cdr:relSizeAnchor>
</c:userShapes>
</file>

<file path=ppt/drawings/drawing21.xml><?xml version="1.0" encoding="utf-8"?>
<c:userShapes xmlns:c="http://schemas.openxmlformats.org/drawingml/2006/chart">
  <cdr:relSizeAnchor xmlns:cdr="http://schemas.openxmlformats.org/drawingml/2006/chartDrawing">
    <cdr:from>
      <cdr:x>0</cdr:x>
      <cdr:y>0.93422</cdr:y>
    </cdr:from>
    <cdr:to>
      <cdr:x>0.16382</cdr:x>
      <cdr:y>0.9973</cdr:y>
    </cdr:to>
    <cdr:sp macro="" textlink="">
      <cdr:nvSpPr>
        <cdr:cNvPr id="2" name="TextovéPole 1"/>
        <cdr:cNvSpPr txBox="1"/>
      </cdr:nvSpPr>
      <cdr:spPr>
        <a:xfrm xmlns:a="http://schemas.openxmlformats.org/drawingml/2006/main">
          <a:off x="0" y="4257722"/>
          <a:ext cx="707724" cy="28751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l"/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n</a:t>
          </a:r>
          <a:r>
            <a:rPr lang="cs-CZ" sz="1100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 = </a:t>
          </a:r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128</a:t>
          </a:r>
          <a:endParaRPr lang="cs-CZ" sz="1100">
            <a:solidFill>
              <a:schemeClr val="tx1">
                <a:lumMod val="50000"/>
                <a:lumOff val="50000"/>
              </a:schemeClr>
            </a:solidFill>
            <a:latin typeface="Georgia" pitchFamily="18" charset="0"/>
          </a:endParaRPr>
        </a:p>
      </cdr:txBody>
    </cdr:sp>
  </cdr:relSizeAnchor>
</c:userShapes>
</file>

<file path=ppt/drawings/drawing22.xml><?xml version="1.0" encoding="utf-8"?>
<c:userShapes xmlns:c="http://schemas.openxmlformats.org/drawingml/2006/chart">
  <cdr:relSizeAnchor xmlns:cdr="http://schemas.openxmlformats.org/drawingml/2006/chartDrawing">
    <cdr:from>
      <cdr:x>0</cdr:x>
      <cdr:y>0.93422</cdr:y>
    </cdr:from>
    <cdr:to>
      <cdr:x>0.16382</cdr:x>
      <cdr:y>0.9973</cdr:y>
    </cdr:to>
    <cdr:sp macro="" textlink="">
      <cdr:nvSpPr>
        <cdr:cNvPr id="2" name="TextovéPole 1"/>
        <cdr:cNvSpPr txBox="1"/>
      </cdr:nvSpPr>
      <cdr:spPr>
        <a:xfrm xmlns:a="http://schemas.openxmlformats.org/drawingml/2006/main">
          <a:off x="0" y="4257722"/>
          <a:ext cx="707724" cy="28751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l"/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n</a:t>
          </a:r>
          <a:r>
            <a:rPr lang="cs-CZ" sz="1100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 = </a:t>
          </a:r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86</a:t>
          </a:r>
          <a:endParaRPr lang="cs-CZ" sz="1100">
            <a:solidFill>
              <a:schemeClr val="tx1">
                <a:lumMod val="50000"/>
                <a:lumOff val="50000"/>
              </a:schemeClr>
            </a:solidFill>
            <a:latin typeface="Georgia" pitchFamily="18" charset="0"/>
          </a:endParaRPr>
        </a:p>
      </cdr:txBody>
    </cdr:sp>
  </cdr:relSizeAnchor>
</c:userShapes>
</file>

<file path=ppt/drawings/drawing23.xml><?xml version="1.0" encoding="utf-8"?>
<c:userShapes xmlns:c="http://schemas.openxmlformats.org/drawingml/2006/chart">
  <cdr:relSizeAnchor xmlns:cdr="http://schemas.openxmlformats.org/drawingml/2006/chartDrawing">
    <cdr:from>
      <cdr:x>0</cdr:x>
      <cdr:y>0.94286</cdr:y>
    </cdr:from>
    <cdr:to>
      <cdr:x>0.18358</cdr:x>
      <cdr:y>0.9973</cdr:y>
    </cdr:to>
    <cdr:sp macro="" textlink="">
      <cdr:nvSpPr>
        <cdr:cNvPr id="2" name="TextovéPole 1"/>
        <cdr:cNvSpPr txBox="1"/>
      </cdr:nvSpPr>
      <cdr:spPr>
        <a:xfrm xmlns:a="http://schemas.openxmlformats.org/drawingml/2006/main">
          <a:off x="0" y="5077154"/>
          <a:ext cx="793076" cy="29315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l"/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n</a:t>
          </a:r>
          <a:r>
            <a:rPr lang="cs-CZ" sz="1100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 = </a:t>
          </a:r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278</a:t>
          </a:r>
          <a:endParaRPr lang="cs-CZ" sz="1100">
            <a:solidFill>
              <a:schemeClr val="tx1">
                <a:lumMod val="50000"/>
                <a:lumOff val="50000"/>
              </a:schemeClr>
            </a:solidFill>
            <a:latin typeface="Georgia" pitchFamily="18" charset="0"/>
          </a:endParaRPr>
        </a:p>
      </cdr:txBody>
    </cdr:sp>
  </cdr:relSizeAnchor>
</c:userShapes>
</file>

<file path=ppt/drawings/drawing24.xml><?xml version="1.0" encoding="utf-8"?>
<c:userShapes xmlns:c="http://schemas.openxmlformats.org/drawingml/2006/chart">
  <cdr:relSizeAnchor xmlns:cdr="http://schemas.openxmlformats.org/drawingml/2006/chartDrawing">
    <cdr:from>
      <cdr:x>0</cdr:x>
      <cdr:y>0.94286</cdr:y>
    </cdr:from>
    <cdr:to>
      <cdr:x>0.18358</cdr:x>
      <cdr:y>0.9973</cdr:y>
    </cdr:to>
    <cdr:sp macro="" textlink="">
      <cdr:nvSpPr>
        <cdr:cNvPr id="2" name="TextovéPole 1"/>
        <cdr:cNvSpPr txBox="1"/>
      </cdr:nvSpPr>
      <cdr:spPr>
        <a:xfrm xmlns:a="http://schemas.openxmlformats.org/drawingml/2006/main">
          <a:off x="0" y="5077154"/>
          <a:ext cx="793076" cy="29315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l"/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n</a:t>
          </a:r>
          <a:r>
            <a:rPr lang="cs-CZ" sz="1100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 = </a:t>
          </a:r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323</a:t>
          </a:r>
          <a:endParaRPr lang="cs-CZ" sz="1100">
            <a:solidFill>
              <a:schemeClr val="tx1">
                <a:lumMod val="50000"/>
                <a:lumOff val="50000"/>
              </a:schemeClr>
            </a:solidFill>
            <a:latin typeface="Georgia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0.00853</cdr:x>
      <cdr:y>0.95284</cdr:y>
    </cdr:from>
    <cdr:to>
      <cdr:x>0.16424</cdr:x>
      <cdr:y>1</cdr:y>
    </cdr:to>
    <cdr:sp macro="" textlink="">
      <cdr:nvSpPr>
        <cdr:cNvPr id="2" name="TextovéPole 1">
          <a:extLst xmlns:a="http://schemas.openxmlformats.org/drawingml/2006/main">
            <a:ext uri="{FF2B5EF4-FFF2-40B4-BE49-F238E27FC236}">
              <a16:creationId xmlns:a16="http://schemas.microsoft.com/office/drawing/2014/main" xmlns="" id="{76D94BA7-9F12-4C11-98AC-7EB37B36917D}"/>
            </a:ext>
          </a:extLst>
        </cdr:cNvPr>
        <cdr:cNvSpPr txBox="1"/>
      </cdr:nvSpPr>
      <cdr:spPr>
        <a:xfrm xmlns:a="http://schemas.openxmlformats.org/drawingml/2006/main">
          <a:off x="36850" y="4879618"/>
          <a:ext cx="672653" cy="2415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n</a:t>
          </a:r>
          <a:r>
            <a:rPr lang="cs-CZ" sz="1100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 = </a:t>
          </a:r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326</a:t>
          </a:r>
          <a:endParaRPr lang="cs-CZ" sz="1100">
            <a:solidFill>
              <a:schemeClr val="tx1">
                <a:lumMod val="50000"/>
                <a:lumOff val="50000"/>
              </a:schemeClr>
            </a:solidFill>
            <a:latin typeface="Georgia" pitchFamily="18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0.00853</cdr:x>
      <cdr:y>0.95284</cdr:y>
    </cdr:from>
    <cdr:to>
      <cdr:x>0.16424</cdr:x>
      <cdr:y>1</cdr:y>
    </cdr:to>
    <cdr:sp macro="" textlink="">
      <cdr:nvSpPr>
        <cdr:cNvPr id="2" name="TextovéPole 1">
          <a:extLst xmlns:a="http://schemas.openxmlformats.org/drawingml/2006/main">
            <a:ext uri="{FF2B5EF4-FFF2-40B4-BE49-F238E27FC236}">
              <a16:creationId xmlns:a16="http://schemas.microsoft.com/office/drawing/2014/main" xmlns="" id="{76D94BA7-9F12-4C11-98AC-7EB37B36917D}"/>
            </a:ext>
          </a:extLst>
        </cdr:cNvPr>
        <cdr:cNvSpPr txBox="1"/>
      </cdr:nvSpPr>
      <cdr:spPr>
        <a:xfrm xmlns:a="http://schemas.openxmlformats.org/drawingml/2006/main">
          <a:off x="36850" y="4879618"/>
          <a:ext cx="672653" cy="2415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n</a:t>
          </a:r>
          <a:r>
            <a:rPr lang="cs-CZ" sz="1100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 = </a:t>
          </a:r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274</a:t>
          </a:r>
          <a:endParaRPr lang="cs-CZ" sz="1100">
            <a:solidFill>
              <a:schemeClr val="tx1">
                <a:lumMod val="50000"/>
                <a:lumOff val="50000"/>
              </a:schemeClr>
            </a:solidFill>
            <a:latin typeface="Georgia" pitchFamily="18" charset="0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0.00853</cdr:x>
      <cdr:y>0.94556</cdr:y>
    </cdr:from>
    <cdr:to>
      <cdr:x>0.27882</cdr:x>
      <cdr:y>1</cdr:y>
    </cdr:to>
    <cdr:sp macro="" textlink="">
      <cdr:nvSpPr>
        <cdr:cNvPr id="2" name="TextovéPole 1">
          <a:extLst xmlns:a="http://schemas.openxmlformats.org/drawingml/2006/main">
            <a:ext uri="{FF2B5EF4-FFF2-40B4-BE49-F238E27FC236}">
              <a16:creationId xmlns:a16="http://schemas.microsoft.com/office/drawing/2014/main" xmlns="" id="{76D94BA7-9F12-4C11-98AC-7EB37B36917D}"/>
            </a:ext>
          </a:extLst>
        </cdr:cNvPr>
        <cdr:cNvSpPr txBox="1"/>
      </cdr:nvSpPr>
      <cdr:spPr>
        <a:xfrm xmlns:a="http://schemas.openxmlformats.org/drawingml/2006/main">
          <a:off x="73699" y="4868045"/>
          <a:ext cx="2335308" cy="2802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n</a:t>
          </a:r>
          <a:r>
            <a:rPr lang="cs-CZ" sz="1100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 = 281 (2019), n = </a:t>
          </a:r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326 (2024) </a:t>
          </a:r>
          <a:endParaRPr lang="cs-CZ" sz="1100">
            <a:solidFill>
              <a:schemeClr val="tx1">
                <a:lumMod val="50000"/>
                <a:lumOff val="50000"/>
              </a:schemeClr>
            </a:solidFill>
            <a:latin typeface="Georgia" pitchFamily="18" charset="0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0.00853</cdr:x>
      <cdr:y>0.94174</cdr:y>
    </cdr:from>
    <cdr:to>
      <cdr:x>0.26084</cdr:x>
      <cdr:y>1</cdr:y>
    </cdr:to>
    <cdr:sp macro="" textlink="">
      <cdr:nvSpPr>
        <cdr:cNvPr id="2" name="TextovéPole 1">
          <a:extLst xmlns:a="http://schemas.openxmlformats.org/drawingml/2006/main">
            <a:ext uri="{FF2B5EF4-FFF2-40B4-BE49-F238E27FC236}">
              <a16:creationId xmlns:a16="http://schemas.microsoft.com/office/drawing/2014/main" xmlns="" id="{76D94BA7-9F12-4C11-98AC-7EB37B36917D}"/>
            </a:ext>
          </a:extLst>
        </cdr:cNvPr>
        <cdr:cNvSpPr txBox="1"/>
      </cdr:nvSpPr>
      <cdr:spPr>
        <a:xfrm xmlns:a="http://schemas.openxmlformats.org/drawingml/2006/main">
          <a:off x="73699" y="4848403"/>
          <a:ext cx="2179995" cy="2999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n</a:t>
          </a:r>
          <a:r>
            <a:rPr lang="cs-CZ" sz="1100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 = </a:t>
          </a:r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281 (2019), n = 326 (2024)</a:t>
          </a:r>
        </a:p>
        <a:p xmlns:a="http://schemas.openxmlformats.org/drawingml/2006/main">
          <a:pPr algn="l"/>
          <a:endParaRPr lang="cs-CZ" sz="1100">
            <a:solidFill>
              <a:schemeClr val="tx1">
                <a:lumMod val="50000"/>
                <a:lumOff val="50000"/>
              </a:schemeClr>
            </a:solidFill>
            <a:latin typeface="Georgia" pitchFamily="18" charset="0"/>
          </a:endParaRP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0.10823</cdr:x>
      <cdr:y>0.94556</cdr:y>
    </cdr:from>
    <cdr:to>
      <cdr:x>0.20036</cdr:x>
      <cdr:y>1</cdr:y>
    </cdr:to>
    <cdr:sp macro="" textlink="">
      <cdr:nvSpPr>
        <cdr:cNvPr id="2" name="TextovéPole 1">
          <a:extLst xmlns:a="http://schemas.openxmlformats.org/drawingml/2006/main">
            <a:ext uri="{FF2B5EF4-FFF2-40B4-BE49-F238E27FC236}">
              <a16:creationId xmlns:a16="http://schemas.microsoft.com/office/drawing/2014/main" xmlns="" id="{76D94BA7-9F12-4C11-98AC-7EB37B36917D}"/>
            </a:ext>
          </a:extLst>
        </cdr:cNvPr>
        <cdr:cNvSpPr txBox="1"/>
      </cdr:nvSpPr>
      <cdr:spPr>
        <a:xfrm xmlns:a="http://schemas.openxmlformats.org/drawingml/2006/main">
          <a:off x="935090" y="4868045"/>
          <a:ext cx="796003" cy="2802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n</a:t>
          </a:r>
          <a:r>
            <a:rPr lang="cs-CZ" sz="1100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 = </a:t>
          </a:r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326</a:t>
          </a:r>
          <a:endParaRPr lang="cs-CZ" sz="1100">
            <a:solidFill>
              <a:schemeClr val="tx1">
                <a:lumMod val="50000"/>
                <a:lumOff val="50000"/>
              </a:schemeClr>
            </a:solidFill>
            <a:latin typeface="Georgia" pitchFamily="18" charset="0"/>
          </a:endParaRP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</cdr:x>
      <cdr:y>0.95677</cdr:y>
    </cdr:from>
    <cdr:to>
      <cdr:x>0.09507</cdr:x>
      <cdr:y>0.98963</cdr:y>
    </cdr:to>
    <cdr:sp macro="" textlink="">
      <cdr:nvSpPr>
        <cdr:cNvPr id="2" name="TextovéPole 1">
          <a:extLst xmlns:a="http://schemas.openxmlformats.org/drawingml/2006/main">
            <a:ext uri="{FF2B5EF4-FFF2-40B4-BE49-F238E27FC236}">
              <a16:creationId xmlns:a16="http://schemas.microsoft.com/office/drawing/2014/main" xmlns="" id="{76D94BA7-9F12-4C11-98AC-7EB37B36917D}"/>
            </a:ext>
          </a:extLst>
        </cdr:cNvPr>
        <cdr:cNvSpPr txBox="1"/>
      </cdr:nvSpPr>
      <cdr:spPr>
        <a:xfrm xmlns:a="http://schemas.openxmlformats.org/drawingml/2006/main">
          <a:off x="-252000" y="4944632"/>
          <a:ext cx="821426" cy="16985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n</a:t>
          </a:r>
          <a:r>
            <a:rPr lang="cs-CZ" sz="1100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 = </a:t>
          </a:r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151</a:t>
          </a:r>
          <a:endParaRPr lang="cs-CZ" sz="1100">
            <a:solidFill>
              <a:schemeClr val="tx1">
                <a:lumMod val="50000"/>
                <a:lumOff val="50000"/>
              </a:schemeClr>
            </a:solidFill>
            <a:latin typeface="Georgia" pitchFamily="18" charset="0"/>
          </a:endParaRP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</cdr:x>
      <cdr:y>0.94286</cdr:y>
    </cdr:from>
    <cdr:to>
      <cdr:x>0.09213</cdr:x>
      <cdr:y>0.9973</cdr:y>
    </cdr:to>
    <cdr:sp macro="" textlink="">
      <cdr:nvSpPr>
        <cdr:cNvPr id="2" name="TextovéPole 1"/>
        <cdr:cNvSpPr txBox="1"/>
      </cdr:nvSpPr>
      <cdr:spPr>
        <a:xfrm xmlns:a="http://schemas.openxmlformats.org/drawingml/2006/main">
          <a:off x="-72008" y="4752528"/>
          <a:ext cx="862433" cy="27440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l"/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n</a:t>
          </a:r>
          <a:r>
            <a:rPr lang="cs-CZ" sz="1100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 = </a:t>
          </a:r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324</a:t>
          </a:r>
          <a:endParaRPr lang="cs-CZ" sz="1100">
            <a:solidFill>
              <a:schemeClr val="tx1">
                <a:lumMod val="50000"/>
                <a:lumOff val="50000"/>
              </a:schemeClr>
            </a:solidFill>
            <a:latin typeface="Georgia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3277" cy="4970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34257" y="0"/>
            <a:ext cx="2933277" cy="4970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9BD810-CA83-4DD7-9CE5-8D2AC8915C1D}" type="datetimeFigureOut">
              <a:rPr lang="cs-CZ" smtClean="0"/>
              <a:t>06.01.2025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55700" y="1238250"/>
            <a:ext cx="4457700" cy="3343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6910" y="4767262"/>
            <a:ext cx="5415280" cy="39004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08981"/>
            <a:ext cx="2933277" cy="4970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34257" y="9408981"/>
            <a:ext cx="2933277" cy="4970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C67C10-3E4A-405C-8B0E-BA1FD475B4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0389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F2CAF-A9C4-4565-814E-017FD9AC53CE}" type="datetimeFigureOut">
              <a:rPr lang="cs-CZ" smtClean="0"/>
              <a:t>06.01.2025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A7550-0560-4990-8F04-282D954980D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65764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F2CAF-A9C4-4565-814E-017FD9AC53CE}" type="datetimeFigureOut">
              <a:rPr lang="cs-CZ" smtClean="0"/>
              <a:t>06.01.2025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A7550-0560-4990-8F04-282D954980D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98489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F2CAF-A9C4-4565-814E-017FD9AC53CE}" type="datetimeFigureOut">
              <a:rPr lang="cs-CZ" smtClean="0"/>
              <a:t>06.01.2025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A7550-0560-4990-8F04-282D954980D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87518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F2CAF-A9C4-4565-814E-017FD9AC53CE}" type="datetimeFigureOut">
              <a:rPr lang="cs-CZ" smtClean="0"/>
              <a:t>06.01.2025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A7550-0560-4990-8F04-282D954980D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86089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F2CAF-A9C4-4565-814E-017FD9AC53CE}" type="datetimeFigureOut">
              <a:rPr lang="cs-CZ" smtClean="0"/>
              <a:t>06.01.2025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A7550-0560-4990-8F04-282D954980D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133013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F2CAF-A9C4-4565-814E-017FD9AC53CE}" type="datetimeFigureOut">
              <a:rPr lang="cs-CZ" smtClean="0"/>
              <a:t>06.01.2025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A7550-0560-4990-8F04-282D954980D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99328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F2CAF-A9C4-4565-814E-017FD9AC53CE}" type="datetimeFigureOut">
              <a:rPr lang="cs-CZ" smtClean="0"/>
              <a:t>06.01.2025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A7550-0560-4990-8F04-282D954980D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78037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F2CAF-A9C4-4565-814E-017FD9AC53CE}" type="datetimeFigureOut">
              <a:rPr lang="cs-CZ" smtClean="0"/>
              <a:t>06.01.2025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A7550-0560-4990-8F04-282D954980D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023523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F2CAF-A9C4-4565-814E-017FD9AC53CE}" type="datetimeFigureOut">
              <a:rPr lang="cs-CZ" smtClean="0"/>
              <a:t>06.01.2025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A7550-0560-4990-8F04-282D954980D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9114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F2CAF-A9C4-4565-814E-017FD9AC53CE}" type="datetimeFigureOut">
              <a:rPr lang="cs-CZ" smtClean="0"/>
              <a:t>06.01.2025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A7550-0560-4990-8F04-282D954980D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97084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F2CAF-A9C4-4565-814E-017FD9AC53CE}" type="datetimeFigureOut">
              <a:rPr lang="cs-CZ" smtClean="0"/>
              <a:t>06.01.2025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A7550-0560-4990-8F04-282D954980D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20287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F2CAF-A9C4-4565-814E-017FD9AC53CE}" type="datetimeFigureOut">
              <a:rPr lang="cs-CZ" smtClean="0"/>
              <a:t>06.01.2025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A7550-0560-4990-8F04-282D954980D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22269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7.xml"/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Obrázok, na ktorom je exteriér, džungľa, prírodná rezervácia, rastlina&#10;&#10;Automaticky generovaný popis">
            <a:extLst>
              <a:ext uri="{FF2B5EF4-FFF2-40B4-BE49-F238E27FC236}">
                <a16:creationId xmlns:a16="http://schemas.microsoft.com/office/drawing/2014/main" xmlns="" id="{5741A360-94A8-4938-15D0-6517A99D20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9142139" cy="6097240"/>
          </a:xfrm>
          <a:prstGeom prst="rect">
            <a:avLst/>
          </a:prstGeom>
        </p:spPr>
      </p:pic>
      <p:sp>
        <p:nvSpPr>
          <p:cNvPr id="11" name="Nadpis 1"/>
          <p:cNvSpPr txBox="1">
            <a:spLocks/>
          </p:cNvSpPr>
          <p:nvPr/>
        </p:nvSpPr>
        <p:spPr>
          <a:xfrm>
            <a:off x="414962" y="6370143"/>
            <a:ext cx="8532440" cy="487857"/>
          </a:xfrm>
          <a:prstGeom prst="rect">
            <a:avLst/>
          </a:prstGeom>
          <a:noFill/>
          <a:effectLst/>
        </p:spPr>
        <p:txBody>
          <a:bodyPr anchor="t"/>
          <a:lstStyle/>
          <a:p>
            <a:pPr>
              <a:spcAft>
                <a:spcPts val="554"/>
              </a:spcAft>
              <a:defRPr/>
            </a:pPr>
            <a:r>
              <a:rPr lang="cs-CZ" sz="2000" dirty="0">
                <a:latin typeface="Georgia" pitchFamily="18" charset="0"/>
                <a:cs typeface="Segoe UI" pitchFamily="34" charset="0"/>
              </a:rPr>
              <a:t>Mgr. Tomáš Chabada, Ph.D.  (tomaschabada@gmail.com), listopad 2024</a:t>
            </a:r>
          </a:p>
        </p:txBody>
      </p:sp>
      <p:sp>
        <p:nvSpPr>
          <p:cNvPr id="24" name="Nadpis 1">
            <a:extLst>
              <a:ext uri="{FF2B5EF4-FFF2-40B4-BE49-F238E27FC236}">
                <a16:creationId xmlns:a16="http://schemas.microsoft.com/office/drawing/2014/main" xmlns="" id="{DC91C7BE-7F22-46F3-9D19-7F68262E944F}"/>
              </a:ext>
            </a:extLst>
          </p:cNvPr>
          <p:cNvSpPr txBox="1">
            <a:spLocks/>
          </p:cNvSpPr>
          <p:nvPr/>
        </p:nvSpPr>
        <p:spPr>
          <a:xfrm>
            <a:off x="545236" y="4129757"/>
            <a:ext cx="8053528" cy="1728192"/>
          </a:xfrm>
          <a:prstGeom prst="rect">
            <a:avLst/>
          </a:prstGeom>
          <a:noFill/>
          <a:effectLst/>
        </p:spPr>
        <p:txBody>
          <a:bodyPr anchor="ctr"/>
          <a:lstStyle/>
          <a:p>
            <a:pPr>
              <a:defRPr/>
            </a:pPr>
            <a:r>
              <a:rPr lang="pt-BR" sz="3600" dirty="0">
                <a:solidFill>
                  <a:schemeClr val="bg1"/>
                </a:solidFill>
                <a:latin typeface="Helvetica LT Std" pitchFamily="34" charset="-18"/>
              </a:rPr>
              <a:t>Monitoring a vyhodnocení sociálního dopadu projektu „LIFE for MIRES“ na návštěvníky NP </a:t>
            </a:r>
            <a:r>
              <a:rPr lang="pt-BR" sz="3600" dirty="0" err="1">
                <a:solidFill>
                  <a:schemeClr val="bg1"/>
                </a:solidFill>
                <a:latin typeface="Helvetica LT Std" pitchFamily="34" charset="-18"/>
              </a:rPr>
              <a:t>Šumava</a:t>
            </a:r>
            <a:endParaRPr lang="cs-CZ" sz="3600" dirty="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Helvetica LT Std" pitchFamily="34" charset="-18"/>
              <a:ea typeface="+mj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8A5F51A3-7352-8AAD-9794-B196D34D11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Graf 5">
            <a:extLst>
              <a:ext uri="{FF2B5EF4-FFF2-40B4-BE49-F238E27FC236}">
                <a16:creationId xmlns:a16="http://schemas.microsoft.com/office/drawing/2014/main" xmlns="" id="{FBCD6E2C-964A-36FB-30FE-CED34694439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24419529"/>
              </p:ext>
            </p:extLst>
          </p:nvPr>
        </p:nvGraphicFramePr>
        <p:xfrm>
          <a:off x="252000" y="1436912"/>
          <a:ext cx="8640000" cy="44800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5144F537-68D4-D432-54DC-19DF479452BB}"/>
              </a:ext>
            </a:extLst>
          </p:cNvPr>
          <p:cNvSpPr/>
          <p:nvPr/>
        </p:nvSpPr>
        <p:spPr>
          <a:xfrm rot="16200000">
            <a:off x="4356000" y="2070000"/>
            <a:ext cx="432000" cy="9144000"/>
          </a:xfrm>
          <a:prstGeom prst="rect">
            <a:avLst/>
          </a:prstGeom>
          <a:solidFill>
            <a:srgbClr val="80BD03"/>
          </a:solidFill>
          <a:ln w="31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80BD03"/>
              </a:solidFill>
            </a:endParaRP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xmlns="" id="{CF3C9F76-CAE5-6831-2F67-FFE1E81C9689}"/>
              </a:ext>
            </a:extLst>
          </p:cNvPr>
          <p:cNvSpPr txBox="1"/>
          <p:nvPr/>
        </p:nvSpPr>
        <p:spPr>
          <a:xfrm>
            <a:off x="251307" y="5940638"/>
            <a:ext cx="8639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Který šumavský mokřad nebo rašeliniště znáte?</a:t>
            </a:r>
          </a:p>
          <a:p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Which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Šumava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wetland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or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peatland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do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know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</a:t>
            </a:r>
          </a:p>
        </p:txBody>
      </p:sp>
      <p:sp>
        <p:nvSpPr>
          <p:cNvPr id="10" name="Zástupný symbol pro číslo snímku 14">
            <a:extLst>
              <a:ext uri="{FF2B5EF4-FFF2-40B4-BE49-F238E27FC236}">
                <a16:creationId xmlns:a16="http://schemas.microsoft.com/office/drawing/2014/main" xmlns="" id="{C50C5F98-2D52-D846-E33A-68BFD3D26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39944" y="6425997"/>
            <a:ext cx="504056" cy="432003"/>
          </a:xfrm>
        </p:spPr>
        <p:txBody>
          <a:bodyPr anchor="ctr"/>
          <a:lstStyle/>
          <a:p>
            <a:pPr algn="l">
              <a:defRPr/>
            </a:pPr>
            <a:fld id="{FBB3C7DD-9DDF-49EE-82DF-F92EA860224A}" type="slidenum">
              <a:rPr lang="cs-CZ" smtClean="0">
                <a:solidFill>
                  <a:schemeClr val="bg1"/>
                </a:solidFill>
                <a:latin typeface="Helvetica LT Std" pitchFamily="34" charset="-18"/>
              </a:rPr>
              <a:pPr algn="l">
                <a:defRPr/>
              </a:pPr>
              <a:t>10</a:t>
            </a:fld>
            <a:endParaRPr lang="cs-CZ">
              <a:solidFill>
                <a:schemeClr val="bg1"/>
              </a:solidFill>
              <a:latin typeface="Helvetica LT Std" pitchFamily="34" charset="-18"/>
            </a:endParaRPr>
          </a:p>
        </p:txBody>
      </p:sp>
      <p:sp>
        <p:nvSpPr>
          <p:cNvPr id="3" name="TextovéPole 15">
            <a:extLst>
              <a:ext uri="{FF2B5EF4-FFF2-40B4-BE49-F238E27FC236}">
                <a16:creationId xmlns:a16="http://schemas.microsoft.com/office/drawing/2014/main" xmlns="" id="{7C2A53C2-4AFB-8AD9-BF5B-F53114ED00AE}"/>
              </a:ext>
            </a:extLst>
          </p:cNvPr>
          <p:cNvSpPr txBox="1"/>
          <p:nvPr/>
        </p:nvSpPr>
        <p:spPr>
          <a:xfrm>
            <a:off x="251307" y="6425999"/>
            <a:ext cx="7673010" cy="432000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>
              <a:defRPr/>
            </a:pP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Monitoring a vyhodnocení sociálního dopadu projektu „LIFE for MIRES“ na návštěvníky NP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Šumava</a:t>
            </a:r>
            <a:endParaRPr lang="cs-CZ" sz="120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Helvetica LT Std" pitchFamily="34" charset="-18"/>
              <a:cs typeface="Arial" pitchFamily="34" charset="0"/>
            </a:endParaRPr>
          </a:p>
        </p:txBody>
      </p:sp>
      <p:sp>
        <p:nvSpPr>
          <p:cNvPr id="2" name="TextovéPole 6">
            <a:extLst>
              <a:ext uri="{FF2B5EF4-FFF2-40B4-BE49-F238E27FC236}">
                <a16:creationId xmlns:a16="http://schemas.microsoft.com/office/drawing/2014/main" xmlns="" id="{96512E68-C81B-B286-1E90-BC3BD58354B3}"/>
              </a:ext>
            </a:extLst>
          </p:cNvPr>
          <p:cNvSpPr txBox="1"/>
          <p:nvPr/>
        </p:nvSpPr>
        <p:spPr>
          <a:xfrm>
            <a:off x="252001" y="118754"/>
            <a:ext cx="8640000" cy="1318159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cs-CZ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Jezerní slať, </a:t>
            </a:r>
            <a:r>
              <a:rPr lang="cs-CZ" b="1" err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Tříjezerní</a:t>
            </a:r>
            <a:r>
              <a:rPr lang="cs-CZ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 slať a Chalupská slať jsou nejznámější </a:t>
            </a:r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Segoe UI" pitchFamily="34" charset="0"/>
            </a:endParaRPr>
          </a:p>
          <a:p>
            <a:pPr lvl="0"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cs-CZ" sz="1200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V otevřeně formulované otázce jsme zjišťovali, které mokřady nebo rašeliniště návštěvníci znají. Jednoznačně nejznámější jsou </a:t>
            </a:r>
            <a:r>
              <a:rPr lang="cs-CZ" sz="1200" err="1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Jezermí</a:t>
            </a:r>
            <a:r>
              <a:rPr lang="cs-CZ" sz="1200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 slať, </a:t>
            </a:r>
            <a:r>
              <a:rPr lang="cs-CZ" sz="1200" err="1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Tříjezerní</a:t>
            </a:r>
            <a:r>
              <a:rPr lang="cs-CZ" sz="1200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 Slať a Chalupská slať. Větší počet odpovědí se ještě shodl na Soumarském rašeliništi a Cikánské slati, ostatní odpovědi jsou málo početné. Celkem 77 turistů neposkytlo žádnou odpověď a 16 uvedlo, že žádné neznají.</a:t>
            </a:r>
          </a:p>
        </p:txBody>
      </p:sp>
    </p:spTree>
    <p:extLst>
      <p:ext uri="{BB962C8B-B14F-4D97-AF65-F5344CB8AC3E}">
        <p14:creationId xmlns:p14="http://schemas.microsoft.com/office/powerpoint/2010/main" val="28788103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31D8DB48-F9D1-A093-7C34-0748F6BBF2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Graf 5">
            <a:extLst>
              <a:ext uri="{FF2B5EF4-FFF2-40B4-BE49-F238E27FC236}">
                <a16:creationId xmlns:a16="http://schemas.microsoft.com/office/drawing/2014/main" xmlns="" id="{5BB57B12-5888-B148-ECFC-B74EEAFC69B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98292856"/>
              </p:ext>
            </p:extLst>
          </p:nvPr>
        </p:nvGraphicFramePr>
        <p:xfrm>
          <a:off x="252000" y="1436912"/>
          <a:ext cx="8640000" cy="44997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566661CD-A3DC-F98F-B09B-0EE4C5412769}"/>
              </a:ext>
            </a:extLst>
          </p:cNvPr>
          <p:cNvSpPr/>
          <p:nvPr/>
        </p:nvSpPr>
        <p:spPr>
          <a:xfrm rot="16200000">
            <a:off x="4356000" y="2070000"/>
            <a:ext cx="432000" cy="9144000"/>
          </a:xfrm>
          <a:prstGeom prst="rect">
            <a:avLst/>
          </a:prstGeom>
          <a:solidFill>
            <a:srgbClr val="80BD03"/>
          </a:solidFill>
          <a:ln w="31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80BD03"/>
              </a:solidFill>
            </a:endParaRP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xmlns="" id="{D3440294-016B-C3C3-2DBE-6B4AFAA072C2}"/>
              </a:ext>
            </a:extLst>
          </p:cNvPr>
          <p:cNvSpPr txBox="1"/>
          <p:nvPr/>
        </p:nvSpPr>
        <p:spPr>
          <a:xfrm>
            <a:off x="251307" y="5936683"/>
            <a:ext cx="8639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Který byste rád viděl(a)?</a:t>
            </a:r>
          </a:p>
          <a:p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Which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one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would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like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to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see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</a:t>
            </a:r>
          </a:p>
        </p:txBody>
      </p:sp>
      <p:sp>
        <p:nvSpPr>
          <p:cNvPr id="10" name="Zástupný symbol pro číslo snímku 14">
            <a:extLst>
              <a:ext uri="{FF2B5EF4-FFF2-40B4-BE49-F238E27FC236}">
                <a16:creationId xmlns:a16="http://schemas.microsoft.com/office/drawing/2014/main" xmlns="" id="{7064DD90-2512-1C8B-1D20-86C418D56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39944" y="6425997"/>
            <a:ext cx="504056" cy="432003"/>
          </a:xfrm>
        </p:spPr>
        <p:txBody>
          <a:bodyPr anchor="ctr"/>
          <a:lstStyle/>
          <a:p>
            <a:pPr algn="l">
              <a:defRPr/>
            </a:pPr>
            <a:fld id="{FBB3C7DD-9DDF-49EE-82DF-F92EA860224A}" type="slidenum">
              <a:rPr lang="cs-CZ" smtClean="0">
                <a:solidFill>
                  <a:schemeClr val="bg1"/>
                </a:solidFill>
                <a:latin typeface="Helvetica LT Std" pitchFamily="34" charset="-18"/>
              </a:rPr>
              <a:pPr algn="l">
                <a:defRPr/>
              </a:pPr>
              <a:t>11</a:t>
            </a:fld>
            <a:endParaRPr lang="cs-CZ">
              <a:solidFill>
                <a:schemeClr val="bg1"/>
              </a:solidFill>
              <a:latin typeface="Helvetica LT Std" pitchFamily="34" charset="-18"/>
            </a:endParaRPr>
          </a:p>
        </p:txBody>
      </p:sp>
      <p:sp>
        <p:nvSpPr>
          <p:cNvPr id="5" name="TextovéPole 15">
            <a:extLst>
              <a:ext uri="{FF2B5EF4-FFF2-40B4-BE49-F238E27FC236}">
                <a16:creationId xmlns:a16="http://schemas.microsoft.com/office/drawing/2014/main" xmlns="" id="{450E90B0-F8D5-5937-627D-BA41C24B09BC}"/>
              </a:ext>
            </a:extLst>
          </p:cNvPr>
          <p:cNvSpPr txBox="1"/>
          <p:nvPr/>
        </p:nvSpPr>
        <p:spPr>
          <a:xfrm>
            <a:off x="251307" y="6425999"/>
            <a:ext cx="7673010" cy="432000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>
              <a:defRPr/>
            </a:pP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Monitoring a vyhodnocení sociálního dopadu projektu „LIFE for MIRES“ na návštěvníky NP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Šumava</a:t>
            </a:r>
            <a:endParaRPr lang="cs-CZ" sz="120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Helvetica LT Std" pitchFamily="34" charset="-18"/>
              <a:cs typeface="Arial" pitchFamily="34" charset="0"/>
            </a:endParaRPr>
          </a:p>
        </p:txBody>
      </p:sp>
      <p:sp>
        <p:nvSpPr>
          <p:cNvPr id="2" name="TextovéPole 6">
            <a:extLst>
              <a:ext uri="{FF2B5EF4-FFF2-40B4-BE49-F238E27FC236}">
                <a16:creationId xmlns:a16="http://schemas.microsoft.com/office/drawing/2014/main" xmlns="" id="{41E56ABA-DB93-E5FB-D6AB-F2D9DB9E4EB4}"/>
              </a:ext>
            </a:extLst>
          </p:cNvPr>
          <p:cNvSpPr txBox="1"/>
          <p:nvPr/>
        </p:nvSpPr>
        <p:spPr>
          <a:xfrm>
            <a:off x="252001" y="118754"/>
            <a:ext cx="8640000" cy="1318159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cs-CZ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Část návštěvníků by ráda viděla všechny mokřady a rašeliniště</a:t>
            </a:r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Segoe UI" pitchFamily="34" charset="0"/>
            </a:endParaRPr>
          </a:p>
          <a:p>
            <a:pPr lvl="0"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cs-CZ" sz="1200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Kromě znalosti mokřadů a rašelinišť nás zajímalo, která z nich by turisté rádi navštívili. Na otázku odpověděla necelá polovina dotázaných. Nejčastější byla odpověď “všechny“. Z konkrétních lokalit byl pak největší zájem o návštěvu </a:t>
            </a:r>
            <a:r>
              <a:rPr lang="cs-CZ" sz="1200" err="1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Tříjezerní</a:t>
            </a:r>
            <a:r>
              <a:rPr lang="cs-CZ" sz="1200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 slatě, Chalupské slatě a Jezerní slatě. Celkem 16 respondentů nevědělo, které rašeliniště či mokřad by rádo vidělo. </a:t>
            </a:r>
          </a:p>
        </p:txBody>
      </p:sp>
    </p:spTree>
    <p:extLst>
      <p:ext uri="{BB962C8B-B14F-4D97-AF65-F5344CB8AC3E}">
        <p14:creationId xmlns:p14="http://schemas.microsoft.com/office/powerpoint/2010/main" val="39287577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Obrázok, na ktorom je exteriér, tráva, nebo, príroda&#10;&#10;Automaticky generovaný popis">
            <a:extLst>
              <a:ext uri="{FF2B5EF4-FFF2-40B4-BE49-F238E27FC236}">
                <a16:creationId xmlns:a16="http://schemas.microsoft.com/office/drawing/2014/main" xmlns="" id="{E57BF972-86E3-097D-0A6C-694675233F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06242" cy="5338330"/>
          </a:xfrm>
          <a:prstGeom prst="rect">
            <a:avLst/>
          </a:prstGeom>
        </p:spPr>
      </p:pic>
      <p:sp>
        <p:nvSpPr>
          <p:cNvPr id="8" name="Nadpis 1">
            <a:extLst>
              <a:ext uri="{FF2B5EF4-FFF2-40B4-BE49-F238E27FC236}">
                <a16:creationId xmlns:a16="http://schemas.microsoft.com/office/drawing/2014/main" xmlns="" id="{58DCD191-7209-4B8A-A695-0EB1BFF32220}"/>
              </a:ext>
            </a:extLst>
          </p:cNvPr>
          <p:cNvSpPr txBox="1">
            <a:spLocks/>
          </p:cNvSpPr>
          <p:nvPr/>
        </p:nvSpPr>
        <p:spPr>
          <a:xfrm>
            <a:off x="513681" y="4663237"/>
            <a:ext cx="9106242" cy="1318855"/>
          </a:xfrm>
          <a:prstGeom prst="rect">
            <a:avLst/>
          </a:prstGeom>
        </p:spPr>
        <p:txBody>
          <a:bodyPr anchor="t"/>
          <a:lstStyle/>
          <a:p>
            <a:pPr>
              <a:defRPr/>
            </a:pPr>
            <a:r>
              <a:rPr lang="cs-CZ" sz="4154" dirty="0">
                <a:solidFill>
                  <a:schemeClr val="bg1"/>
                </a:solidFill>
                <a:latin typeface="Myriad Pro" pitchFamily="34" charset="0"/>
                <a:ea typeface="+mj-ea"/>
                <a:cs typeface="Arial" pitchFamily="34" charset="0"/>
              </a:rPr>
              <a:t>Vnímaní mokřadů a rašelinišť</a:t>
            </a:r>
          </a:p>
          <a:p>
            <a:pPr>
              <a:defRPr/>
            </a:pPr>
            <a:endParaRPr lang="cs-CZ" sz="1477" i="1" dirty="0">
              <a:solidFill>
                <a:schemeClr val="bg1">
                  <a:lumMod val="50000"/>
                </a:schemeClr>
              </a:solidFill>
              <a:latin typeface="Georgia" pitchFamily="18" charset="0"/>
              <a:cs typeface="Segoe UI" pitchFamily="34" charset="0"/>
            </a:endParaRPr>
          </a:p>
          <a:p>
            <a:pPr indent="-498474">
              <a:spcAft>
                <a:spcPts val="1108"/>
              </a:spcAft>
              <a:buClr>
                <a:srgbClr val="80BD03"/>
              </a:buClr>
            </a:pPr>
            <a:r>
              <a:rPr lang="cs-CZ" sz="1500" i="1" dirty="0">
                <a:solidFill>
                  <a:schemeClr val="bg1">
                    <a:lumMod val="50000"/>
                  </a:schemeClr>
                </a:solidFill>
                <a:latin typeface="Georgia" pitchFamily="18" charset="0"/>
                <a:cs typeface="Segoe UI" pitchFamily="34" charset="0"/>
              </a:rPr>
              <a:t>Vnímání důležitosti mokřadů a rašelinišť pro krajinu</a:t>
            </a:r>
          </a:p>
          <a:p>
            <a:pPr indent="-498474">
              <a:spcAft>
                <a:spcPts val="1108"/>
              </a:spcAft>
              <a:buClr>
                <a:srgbClr val="80BD03"/>
              </a:buClr>
            </a:pPr>
            <a:r>
              <a:rPr lang="cs-CZ" sz="1500" i="1" dirty="0">
                <a:solidFill>
                  <a:schemeClr val="bg1">
                    <a:lumMod val="50000"/>
                  </a:schemeClr>
                </a:solidFill>
                <a:latin typeface="Georgia" pitchFamily="18" charset="0"/>
                <a:cs typeface="Segoe UI" pitchFamily="34" charset="0"/>
              </a:rPr>
              <a:t>Podpora obnovy zaniklých mokřadů a rašelinišť</a:t>
            </a:r>
          </a:p>
          <a:p>
            <a:pPr indent="-498474">
              <a:spcAft>
                <a:spcPts val="1108"/>
              </a:spcAft>
              <a:buClr>
                <a:srgbClr val="80BD03"/>
              </a:buClr>
            </a:pPr>
            <a:r>
              <a:rPr lang="cs-CZ" sz="1500" i="1" dirty="0">
                <a:solidFill>
                  <a:schemeClr val="bg1">
                    <a:lumMod val="50000"/>
                  </a:schemeClr>
                </a:solidFill>
                <a:latin typeface="Georgia" pitchFamily="18" charset="0"/>
                <a:cs typeface="Segoe UI" pitchFamily="34" charset="0"/>
              </a:rPr>
              <a:t>Role mokřadů a rašelinišť při řešení problémů se suchem</a:t>
            </a:r>
          </a:p>
        </p:txBody>
      </p:sp>
    </p:spTree>
    <p:extLst>
      <p:ext uri="{BB962C8B-B14F-4D97-AF65-F5344CB8AC3E}">
        <p14:creationId xmlns:p14="http://schemas.microsoft.com/office/powerpoint/2010/main" val="7996249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81EF8352-2C42-ADD2-40EB-30E45BC829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DCA66B54-A641-88CA-A982-82A4B92374A6}"/>
              </a:ext>
            </a:extLst>
          </p:cNvPr>
          <p:cNvSpPr/>
          <p:nvPr/>
        </p:nvSpPr>
        <p:spPr>
          <a:xfrm rot="16200000">
            <a:off x="4356100" y="2070100"/>
            <a:ext cx="431800" cy="9144000"/>
          </a:xfrm>
          <a:prstGeom prst="rect">
            <a:avLst/>
          </a:prstGeom>
          <a:solidFill>
            <a:srgbClr val="80BD03"/>
          </a:solidFill>
          <a:ln w="31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solidFill>
                <a:srgbClr val="80BD03"/>
              </a:solidFill>
            </a:endParaRP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xmlns="" id="{C91FA0DA-7536-A87F-4DEC-0E1FA8115AB9}"/>
              </a:ext>
            </a:extLst>
          </p:cNvPr>
          <p:cNvSpPr txBox="1"/>
          <p:nvPr/>
        </p:nvSpPr>
        <p:spPr>
          <a:xfrm>
            <a:off x="249237" y="5918167"/>
            <a:ext cx="8640763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Čeho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je podle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Vás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na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Šumavě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více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,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odvodněných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nebo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přírodních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mokřadů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What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do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think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there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are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more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of in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Šumava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,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drained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or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natural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wetlands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 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 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 sz="1200" i="1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  <a:cs typeface="Segoe UI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 </a:t>
            </a:r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xmlns="" id="{823EA858-BFA8-D04E-9519-E8BA014320DD}"/>
              </a:ext>
            </a:extLst>
          </p:cNvPr>
          <p:cNvSpPr txBox="1"/>
          <p:nvPr/>
        </p:nvSpPr>
        <p:spPr>
          <a:xfrm>
            <a:off x="251307" y="6425999"/>
            <a:ext cx="7673010" cy="432000"/>
          </a:xfrm>
          <a:prstGeom prst="rect">
            <a:avLst/>
          </a:prstGeom>
          <a:noFill/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Monitoring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a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vyhodnocení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sociálního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dopadu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projektu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„LIFE for MIRES“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mezi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místními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obyvateli</a:t>
            </a:r>
            <a:endParaRPr lang="cs-CZ" sz="120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Helvetica LT Std" pitchFamily="34" charset="-18"/>
              <a:ea typeface="+mj-ea"/>
              <a:cs typeface="Arial" pitchFamily="34" charset="0"/>
            </a:endParaRPr>
          </a:p>
        </p:txBody>
      </p:sp>
      <p:sp>
        <p:nvSpPr>
          <p:cNvPr id="13318" name="Zástupný symbol pro číslo snímku 14">
            <a:extLst>
              <a:ext uri="{FF2B5EF4-FFF2-40B4-BE49-F238E27FC236}">
                <a16:creationId xmlns:a16="http://schemas.microsoft.com/office/drawing/2014/main" xmlns="" id="{61884363-941D-43BD-D4BA-3E845F9D8FC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639175" y="6426200"/>
            <a:ext cx="504825" cy="431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/>
            <a:fld id="{393EEA2A-6822-4245-8C41-22D4E03D3573}" type="slidenum">
              <a:rPr lang="cs-CZ" altLang="sk-SK">
                <a:solidFill>
                  <a:schemeClr val="bg1"/>
                </a:solidFill>
                <a:latin typeface="Helvetica LT Std" pitchFamily="2" charset="0"/>
              </a:rPr>
              <a:pPr algn="l"/>
              <a:t>13</a:t>
            </a:fld>
            <a:endParaRPr lang="cs-CZ" altLang="sk-SK">
              <a:solidFill>
                <a:schemeClr val="bg1"/>
              </a:solidFill>
              <a:latin typeface="Helvetica LT Std" pitchFamily="2" charset="0"/>
            </a:endParaRPr>
          </a:p>
        </p:txBody>
      </p:sp>
      <p:graphicFrame>
        <p:nvGraphicFramePr>
          <p:cNvPr id="3" name="Graf 18">
            <a:extLst>
              <a:ext uri="{FF2B5EF4-FFF2-40B4-BE49-F238E27FC236}">
                <a16:creationId xmlns:a16="http://schemas.microsoft.com/office/drawing/2014/main" xmlns="" id="{FD1B0DF8-2DA5-AB08-C917-BA026FDC63F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2505768"/>
              </p:ext>
            </p:extLst>
          </p:nvPr>
        </p:nvGraphicFramePr>
        <p:xfrm>
          <a:off x="250825" y="1436913"/>
          <a:ext cx="8639175" cy="4465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ovéPole 6">
            <a:extLst>
              <a:ext uri="{FF2B5EF4-FFF2-40B4-BE49-F238E27FC236}">
                <a16:creationId xmlns:a16="http://schemas.microsoft.com/office/drawing/2014/main" xmlns="" id="{CA82C232-13F2-98F0-467D-536AAB68FC4C}"/>
              </a:ext>
            </a:extLst>
          </p:cNvPr>
          <p:cNvSpPr txBox="1"/>
          <p:nvPr/>
        </p:nvSpPr>
        <p:spPr>
          <a:xfrm>
            <a:off x="252001" y="118754"/>
            <a:ext cx="8640000" cy="1318159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cs-CZ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Je na Šumavě více přírodních nebo odvodněných mokřadů? - názory se liší</a:t>
            </a:r>
            <a:endParaRPr kumimoji="0" lang="cs-CZ" sz="1800" b="1" i="0" u="none" strike="noStrike" kern="1200" cap="none" spc="0" normalizeH="0" baseline="0" noProof="0">
              <a:ln>
                <a:noFill/>
              </a:ln>
              <a:solidFill>
                <a:srgbClr val="80BD03"/>
              </a:solidFill>
              <a:effectLst/>
              <a:uLnTx/>
              <a:uFillTx/>
              <a:latin typeface="Helvetica LT Std" pitchFamily="34" charset="-18"/>
              <a:ea typeface="+mn-ea"/>
              <a:cs typeface="Segoe UI" pitchFamily="34" charset="0"/>
            </a:endParaRPr>
          </a:p>
          <a:p>
            <a:pPr lvl="0"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cs-CZ" sz="1200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Více než třetina návštěvníků si netroufla tuto otázku posoudit. Z ostatních odpovědí mírně převažovalo přesvědčení, že je na Šumavě více přírodních mokřadů (27 %). Podle necelé čtvrtiny turistů (23 %) je naopak více odvodněných mokřadů. Zbylých 15 % dotázaných se klonilo k odpovědi, že přírodních a odvodněných mokřadů je přibližně stejně. </a:t>
            </a:r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64098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C381B62-D4FE-7440-7B39-5B6EB3A72F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Graf 10">
            <a:extLst>
              <a:ext uri="{FF2B5EF4-FFF2-40B4-BE49-F238E27FC236}">
                <a16:creationId xmlns:a16="http://schemas.microsoft.com/office/drawing/2014/main" xmlns="" id="{3299FB10-59F6-2B7A-7FAA-B44640C501C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32006984"/>
              </p:ext>
            </p:extLst>
          </p:nvPr>
        </p:nvGraphicFramePr>
        <p:xfrm>
          <a:off x="252000" y="1436913"/>
          <a:ext cx="8640000" cy="4519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FF654478-635C-63DA-B2C9-10C4F1EE0D44}"/>
              </a:ext>
            </a:extLst>
          </p:cNvPr>
          <p:cNvSpPr/>
          <p:nvPr/>
        </p:nvSpPr>
        <p:spPr>
          <a:xfrm rot="16200000">
            <a:off x="4356000" y="2070000"/>
            <a:ext cx="432000" cy="9144000"/>
          </a:xfrm>
          <a:prstGeom prst="rect">
            <a:avLst/>
          </a:prstGeom>
          <a:solidFill>
            <a:srgbClr val="80BD03"/>
          </a:solidFill>
          <a:ln w="31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80BD03"/>
              </a:solidFill>
            </a:endParaRP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xmlns="" id="{E171D4C9-847B-BBF9-6521-B4CBB5E0C49A}"/>
              </a:ext>
            </a:extLst>
          </p:cNvPr>
          <p:cNvSpPr txBox="1"/>
          <p:nvPr/>
        </p:nvSpPr>
        <p:spPr>
          <a:xfrm>
            <a:off x="251307" y="5964334"/>
            <a:ext cx="5544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Jsou nebo nejsou podle Vás mokřady a rašeliniště důležité pro…</a:t>
            </a:r>
          </a:p>
          <a:p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In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your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opinion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, are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wetlands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and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peatlands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important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for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…</a:t>
            </a:r>
          </a:p>
        </p:txBody>
      </p:sp>
      <p:sp>
        <p:nvSpPr>
          <p:cNvPr id="8" name="TextovéPole 1">
            <a:extLst>
              <a:ext uri="{FF2B5EF4-FFF2-40B4-BE49-F238E27FC236}">
                <a16:creationId xmlns:a16="http://schemas.microsoft.com/office/drawing/2014/main" xmlns="" id="{CC9AEF64-47CA-7C57-A870-8035EE0A1192}"/>
              </a:ext>
            </a:extLst>
          </p:cNvPr>
          <p:cNvSpPr txBox="1"/>
          <p:nvPr/>
        </p:nvSpPr>
        <p:spPr>
          <a:xfrm>
            <a:off x="251999" y="5695292"/>
            <a:ext cx="998303" cy="260742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n</a:t>
            </a:r>
            <a:r>
              <a:rPr lang="cs-CZ" sz="110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 = </a:t>
            </a:r>
            <a:r>
              <a:rPr lang="cs-CZ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268-319</a:t>
            </a:r>
            <a:endParaRPr lang="cs-CZ" sz="1100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3" name="TextovéPole 19">
            <a:extLst>
              <a:ext uri="{FF2B5EF4-FFF2-40B4-BE49-F238E27FC236}">
                <a16:creationId xmlns:a16="http://schemas.microsoft.com/office/drawing/2014/main" xmlns="" id="{7F96A347-79A5-6B39-DDFC-41930D0DE5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12200" y="6426200"/>
            <a:ext cx="3587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cs-CZ" altLang="sk-SK" sz="1200">
                <a:solidFill>
                  <a:schemeClr val="bg1"/>
                </a:solidFill>
                <a:latin typeface="Helvetica LT Std" pitchFamily="2" charset="0"/>
              </a:rPr>
              <a:t>5 </a:t>
            </a:r>
          </a:p>
        </p:txBody>
      </p:sp>
      <p:sp>
        <p:nvSpPr>
          <p:cNvPr id="6" name="TextovéPole 15">
            <a:extLst>
              <a:ext uri="{FF2B5EF4-FFF2-40B4-BE49-F238E27FC236}">
                <a16:creationId xmlns:a16="http://schemas.microsoft.com/office/drawing/2014/main" xmlns="" id="{D29E9A44-91B8-6D4D-FE6B-4EA139FC9C7C}"/>
              </a:ext>
            </a:extLst>
          </p:cNvPr>
          <p:cNvSpPr txBox="1"/>
          <p:nvPr/>
        </p:nvSpPr>
        <p:spPr>
          <a:xfrm>
            <a:off x="251307" y="6425999"/>
            <a:ext cx="7673010" cy="432000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>
              <a:defRPr/>
            </a:pP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Monitoring a vyhodnocení sociálního dopadu projektu „LIFE for MIRES“ na návštěvníky NP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Šumava</a:t>
            </a:r>
            <a:endParaRPr lang="cs-CZ" sz="120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Helvetica LT Std" pitchFamily="34" charset="-18"/>
              <a:cs typeface="Arial" pitchFamily="34" charset="0"/>
            </a:endParaRPr>
          </a:p>
        </p:txBody>
      </p:sp>
      <p:sp>
        <p:nvSpPr>
          <p:cNvPr id="2" name="TextovéPole 6">
            <a:extLst>
              <a:ext uri="{FF2B5EF4-FFF2-40B4-BE49-F238E27FC236}">
                <a16:creationId xmlns:a16="http://schemas.microsoft.com/office/drawing/2014/main" xmlns="" id="{5E1F13E1-6406-196F-D000-9C4D97F8686B}"/>
              </a:ext>
            </a:extLst>
          </p:cNvPr>
          <p:cNvSpPr txBox="1"/>
          <p:nvPr/>
        </p:nvSpPr>
        <p:spPr>
          <a:xfrm>
            <a:off x="252001" y="118754"/>
            <a:ext cx="8640000" cy="1318159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cs-CZ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Mokřady a rašeliniště jsou podle návštěvníků důležité z různých důvodů</a:t>
            </a:r>
            <a:endParaRPr kumimoji="0" lang="cs-CZ" sz="1800" b="1" i="0" u="none" strike="noStrike" kern="1200" cap="none" spc="0" normalizeH="0" baseline="0" noProof="0">
              <a:ln>
                <a:noFill/>
              </a:ln>
              <a:solidFill>
                <a:srgbClr val="80BD03"/>
              </a:solidFill>
              <a:effectLst/>
              <a:uLnTx/>
              <a:uFillTx/>
              <a:latin typeface="Helvetica LT Std" pitchFamily="34" charset="-18"/>
              <a:ea typeface="+mn-ea"/>
              <a:cs typeface="Segoe UI" pitchFamily="34" charset="0"/>
            </a:endParaRPr>
          </a:p>
          <a:p>
            <a:pPr lvl="0"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cs-CZ" sz="1200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Většina návštěvníků považuje mokřady a rašeliniště za důležité pro všechny uvedené oblasti.</a:t>
            </a: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Segoe UI" pitchFamily="34" charset="0"/>
              </a:rPr>
              <a:t> Konkrétně pro ohrožené </a:t>
            </a:r>
            <a:r>
              <a:rPr lang="cs-CZ" sz="1200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druhy rostlin a živočichů (96 %), zadržování vody v krajině (92 %), řešení problémů se suchem (92 %), krajinu (91 %), místní klima (91 %), zdraví obyvatel (82 %), je samotné (68 %), ekonomiku (65 %) i zmírňování dopadů extrémních projevů počasí (57 %). </a:t>
            </a:r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30908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87185AE-8C60-053F-DC71-331B1BE028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5FE15864-CB02-74AD-6A97-74692335D6AA}"/>
              </a:ext>
            </a:extLst>
          </p:cNvPr>
          <p:cNvSpPr/>
          <p:nvPr/>
        </p:nvSpPr>
        <p:spPr>
          <a:xfrm rot="16200000">
            <a:off x="4356000" y="2070000"/>
            <a:ext cx="432000" cy="9144000"/>
          </a:xfrm>
          <a:prstGeom prst="rect">
            <a:avLst/>
          </a:prstGeom>
          <a:solidFill>
            <a:srgbClr val="80BD03"/>
          </a:solidFill>
          <a:ln w="31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80BD03"/>
              </a:solidFill>
            </a:endParaRPr>
          </a:p>
        </p:txBody>
      </p:sp>
      <p:sp>
        <p:nvSpPr>
          <p:cNvPr id="17" name="Zástupný symbol pro číslo snímku 14">
            <a:extLst>
              <a:ext uri="{FF2B5EF4-FFF2-40B4-BE49-F238E27FC236}">
                <a16:creationId xmlns:a16="http://schemas.microsoft.com/office/drawing/2014/main" xmlns="" id="{89D4B870-2A79-2784-E54A-E9E17585A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39944" y="6425997"/>
            <a:ext cx="504056" cy="432003"/>
          </a:xfrm>
        </p:spPr>
        <p:txBody>
          <a:bodyPr anchor="ctr"/>
          <a:lstStyle/>
          <a:p>
            <a:pPr algn="l">
              <a:defRPr/>
            </a:pPr>
            <a:fld id="{FBB3C7DD-9DDF-49EE-82DF-F92EA860224A}" type="slidenum">
              <a:rPr lang="cs-CZ" smtClean="0">
                <a:solidFill>
                  <a:schemeClr val="bg1"/>
                </a:solidFill>
                <a:latin typeface="Helvetica LT Std" pitchFamily="34" charset="-18"/>
              </a:rPr>
              <a:pPr algn="l">
                <a:defRPr/>
              </a:pPr>
              <a:t>15</a:t>
            </a:fld>
            <a:endParaRPr lang="cs-CZ">
              <a:solidFill>
                <a:schemeClr val="bg1"/>
              </a:solidFill>
              <a:latin typeface="Helvetica LT Std" pitchFamily="34" charset="-18"/>
            </a:endParaRPr>
          </a:p>
        </p:txBody>
      </p:sp>
      <p:sp>
        <p:nvSpPr>
          <p:cNvPr id="2" name="TextovéPole 15">
            <a:extLst>
              <a:ext uri="{FF2B5EF4-FFF2-40B4-BE49-F238E27FC236}">
                <a16:creationId xmlns:a16="http://schemas.microsoft.com/office/drawing/2014/main" xmlns="" id="{965FB3CF-2D89-A534-24CD-A9C324DAED91}"/>
              </a:ext>
            </a:extLst>
          </p:cNvPr>
          <p:cNvSpPr txBox="1"/>
          <p:nvPr/>
        </p:nvSpPr>
        <p:spPr>
          <a:xfrm>
            <a:off x="251307" y="6425999"/>
            <a:ext cx="7673010" cy="432000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>
              <a:defRPr/>
            </a:pP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Monitoring a vyhodnocení sociálního dopadu projektu „LIFE for MIRES“ na návštěvníky NP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Šumava</a:t>
            </a:r>
            <a:endParaRPr lang="cs-CZ" sz="120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Helvetica LT Std" pitchFamily="34" charset="-18"/>
              <a:cs typeface="Arial" pitchFamily="34" charset="0"/>
            </a:endParaRPr>
          </a:p>
        </p:txBody>
      </p:sp>
      <p:sp>
        <p:nvSpPr>
          <p:cNvPr id="3" name="TextovéPole 6">
            <a:extLst>
              <a:ext uri="{FF2B5EF4-FFF2-40B4-BE49-F238E27FC236}">
                <a16:creationId xmlns:a16="http://schemas.microsoft.com/office/drawing/2014/main" xmlns="" id="{1579DE03-74DC-2934-BC7C-5B04197B44C7}"/>
              </a:ext>
            </a:extLst>
          </p:cNvPr>
          <p:cNvSpPr txBox="1"/>
          <p:nvPr/>
        </p:nvSpPr>
        <p:spPr>
          <a:xfrm>
            <a:off x="252001" y="118754"/>
            <a:ext cx="8640000" cy="1318159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cs-CZ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Návštěvníci se shodují, že mokřady a rašeliniště jsou důležitá pro krajinu</a:t>
            </a:r>
            <a:endParaRPr kumimoji="0" lang="cs-CZ" sz="1800" b="1" i="0" u="none" strike="noStrike" kern="1200" cap="none" spc="0" normalizeH="0" baseline="0" noProof="0">
              <a:ln>
                <a:noFill/>
              </a:ln>
              <a:solidFill>
                <a:srgbClr val="80BD03"/>
              </a:solidFill>
              <a:effectLst/>
              <a:uLnTx/>
              <a:uFillTx/>
              <a:latin typeface="Helvetica LT Std" pitchFamily="34" charset="-18"/>
              <a:ea typeface="+mn-ea"/>
              <a:cs typeface="Segoe UI" pitchFamily="34" charset="0"/>
            </a:endParaRPr>
          </a:p>
          <a:p>
            <a:pPr lvl="0"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Segoe UI" pitchFamily="34" charset="0"/>
              </a:rPr>
              <a:t>V roce 2019 a 2024 byla položena téměř identická otázka. V obou průzkumech se naprostá většina návštěvníků shodla, že mokřady a rašeliniště jsou důležitá pro krajinu. V roce takto odpovědělo 97 % (83 % rozhodně a 14 % </a:t>
            </a:r>
            <a:r>
              <a:rPr lang="cs-CZ" sz="1200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spíše) </a:t>
            </a: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Segoe UI" pitchFamily="34" charset="0"/>
              </a:rPr>
              <a:t>dotazovaných, v roce 2024 92 % (76 % rozhodně a 16 % spíše).</a:t>
            </a:r>
          </a:p>
        </p:txBody>
      </p:sp>
      <p:graphicFrame>
        <p:nvGraphicFramePr>
          <p:cNvPr id="8" name="Graf 7">
            <a:extLst>
              <a:ext uri="{FF2B5EF4-FFF2-40B4-BE49-F238E27FC236}">
                <a16:creationId xmlns:a16="http://schemas.microsoft.com/office/drawing/2014/main" xmlns="" id="{1B1752BE-5793-E435-BDD0-DD4279052C0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31088447"/>
              </p:ext>
            </p:extLst>
          </p:nvPr>
        </p:nvGraphicFramePr>
        <p:xfrm>
          <a:off x="174790" y="1341911"/>
          <a:ext cx="4320001" cy="4506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Graf 9">
            <a:extLst>
              <a:ext uri="{FF2B5EF4-FFF2-40B4-BE49-F238E27FC236}">
                <a16:creationId xmlns:a16="http://schemas.microsoft.com/office/drawing/2014/main" xmlns="" id="{7011CF54-F4ED-03C9-69C0-290E6E01D9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94442478"/>
              </p:ext>
            </p:extLst>
          </p:nvPr>
        </p:nvGraphicFramePr>
        <p:xfrm>
          <a:off x="4649209" y="1341911"/>
          <a:ext cx="4320001" cy="44961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ovéPole 11">
            <a:extLst>
              <a:ext uri="{FF2B5EF4-FFF2-40B4-BE49-F238E27FC236}">
                <a16:creationId xmlns:a16="http://schemas.microsoft.com/office/drawing/2014/main" xmlns="" id="{EE89CF6B-655B-344B-E40D-5447223061BE}"/>
              </a:ext>
            </a:extLst>
          </p:cNvPr>
          <p:cNvSpPr txBox="1"/>
          <p:nvPr/>
        </p:nvSpPr>
        <p:spPr>
          <a:xfrm>
            <a:off x="251307" y="5838081"/>
            <a:ext cx="43200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Jsou podle Vás mokřady a rašeliniště důležité pro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krajinu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</a:t>
            </a:r>
          </a:p>
          <a:p>
            <a:r>
              <a:rPr lang="pt-BR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Do </a:t>
            </a:r>
            <a:r>
              <a:rPr lang="pt-BR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</a:t>
            </a:r>
            <a:r>
              <a:rPr lang="pt-BR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t-BR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think</a:t>
            </a:r>
            <a:r>
              <a:rPr lang="pt-BR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t-BR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wetlands</a:t>
            </a:r>
            <a:r>
              <a:rPr lang="pt-BR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t-BR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and</a:t>
            </a:r>
            <a:r>
              <a:rPr lang="pt-BR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t-BR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peatlands</a:t>
            </a:r>
            <a:r>
              <a:rPr lang="pt-BR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are </a:t>
            </a:r>
            <a:r>
              <a:rPr lang="pt-BR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important</a:t>
            </a:r>
            <a:r>
              <a:rPr lang="pt-BR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for </a:t>
            </a:r>
            <a:r>
              <a:rPr lang="pt-BR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the</a:t>
            </a:r>
            <a:r>
              <a:rPr lang="pt-BR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t-BR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landscape</a:t>
            </a:r>
            <a:r>
              <a:rPr lang="pt-BR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</a:t>
            </a: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xmlns="" id="{2E8D77CE-A549-D960-0A82-1B2765A44C6E}"/>
              </a:ext>
            </a:extLst>
          </p:cNvPr>
          <p:cNvSpPr txBox="1"/>
          <p:nvPr/>
        </p:nvSpPr>
        <p:spPr>
          <a:xfrm>
            <a:off x="4649208" y="5838080"/>
            <a:ext cx="43200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Jsou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nebo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nejsou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podle Vás mokřady a rašeliniště důležité pro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krajinu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obecně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 In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your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opinion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,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are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wetlands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and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peatlands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important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for the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landscape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in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general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or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not?</a:t>
            </a:r>
            <a:endParaRPr lang="pt-BR" sz="1200" i="1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5344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E6B1D82-96E9-BF63-ECE7-FBC39EF9F1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E72B10A9-6EE6-A5B4-1A44-025CC5EA3B3F}"/>
              </a:ext>
            </a:extLst>
          </p:cNvPr>
          <p:cNvSpPr/>
          <p:nvPr/>
        </p:nvSpPr>
        <p:spPr>
          <a:xfrm rot="16200000">
            <a:off x="4356000" y="2070000"/>
            <a:ext cx="432000" cy="9144000"/>
          </a:xfrm>
          <a:prstGeom prst="rect">
            <a:avLst/>
          </a:prstGeom>
          <a:solidFill>
            <a:srgbClr val="80BD03"/>
          </a:solidFill>
          <a:ln w="31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80BD03"/>
              </a:solidFill>
            </a:endParaRPr>
          </a:p>
        </p:txBody>
      </p:sp>
      <p:sp>
        <p:nvSpPr>
          <p:cNvPr id="17" name="Zástupný symbol pro číslo snímku 14">
            <a:extLst>
              <a:ext uri="{FF2B5EF4-FFF2-40B4-BE49-F238E27FC236}">
                <a16:creationId xmlns:a16="http://schemas.microsoft.com/office/drawing/2014/main" xmlns="" id="{92DB35EA-4936-074E-FC4D-FDFBB26B9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39944" y="6425997"/>
            <a:ext cx="504056" cy="432003"/>
          </a:xfrm>
        </p:spPr>
        <p:txBody>
          <a:bodyPr anchor="ctr"/>
          <a:lstStyle/>
          <a:p>
            <a:pPr algn="l">
              <a:defRPr/>
            </a:pPr>
            <a:fld id="{FBB3C7DD-9DDF-49EE-82DF-F92EA860224A}" type="slidenum">
              <a:rPr lang="cs-CZ" smtClean="0">
                <a:solidFill>
                  <a:schemeClr val="bg1"/>
                </a:solidFill>
                <a:latin typeface="Helvetica LT Std" pitchFamily="34" charset="-18"/>
              </a:rPr>
              <a:pPr algn="l">
                <a:defRPr/>
              </a:pPr>
              <a:t>16</a:t>
            </a:fld>
            <a:endParaRPr lang="cs-CZ">
              <a:solidFill>
                <a:schemeClr val="bg1"/>
              </a:solidFill>
              <a:latin typeface="Helvetica LT Std" pitchFamily="34" charset="-18"/>
            </a:endParaRPr>
          </a:p>
        </p:txBody>
      </p:sp>
      <p:sp>
        <p:nvSpPr>
          <p:cNvPr id="2" name="TextovéPole 15">
            <a:extLst>
              <a:ext uri="{FF2B5EF4-FFF2-40B4-BE49-F238E27FC236}">
                <a16:creationId xmlns:a16="http://schemas.microsoft.com/office/drawing/2014/main" xmlns="" id="{C3A526D8-E872-7224-6199-4D608D0F78C9}"/>
              </a:ext>
            </a:extLst>
          </p:cNvPr>
          <p:cNvSpPr txBox="1"/>
          <p:nvPr/>
        </p:nvSpPr>
        <p:spPr>
          <a:xfrm>
            <a:off x="251307" y="6425999"/>
            <a:ext cx="7673010" cy="432000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>
              <a:defRPr/>
            </a:pP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Monitoring a vyhodnocení sociálního dopadu projektu „LIFE for MIRES“ na návštěvníky NP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Šumava</a:t>
            </a:r>
            <a:endParaRPr lang="cs-CZ" sz="120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Helvetica LT Std" pitchFamily="34" charset="-18"/>
              <a:cs typeface="Arial" pitchFamily="34" charset="0"/>
            </a:endParaRPr>
          </a:p>
        </p:txBody>
      </p:sp>
      <p:sp>
        <p:nvSpPr>
          <p:cNvPr id="3" name="TextovéPole 6">
            <a:extLst>
              <a:ext uri="{FF2B5EF4-FFF2-40B4-BE49-F238E27FC236}">
                <a16:creationId xmlns:a16="http://schemas.microsoft.com/office/drawing/2014/main" xmlns="" id="{9D7403B5-8C08-34B5-87A0-AF736B10BDA4}"/>
              </a:ext>
            </a:extLst>
          </p:cNvPr>
          <p:cNvSpPr txBox="1"/>
          <p:nvPr/>
        </p:nvSpPr>
        <p:spPr>
          <a:xfrm>
            <a:off x="252001" y="118754"/>
            <a:ext cx="8640000" cy="1318159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cs-CZ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Mokřady a rašeliniště mohou podle lidí pomoci řešit problémy se suchem</a:t>
            </a:r>
            <a:endParaRPr kumimoji="0" lang="cs-CZ" sz="1800" b="1" i="0" u="none" strike="noStrike" kern="1200" cap="none" spc="0" normalizeH="0" baseline="0" noProof="0">
              <a:ln>
                <a:noFill/>
              </a:ln>
              <a:solidFill>
                <a:srgbClr val="80BD03"/>
              </a:solidFill>
              <a:effectLst/>
              <a:uLnTx/>
              <a:uFillTx/>
              <a:latin typeface="Helvetica LT Std" pitchFamily="34" charset="-18"/>
              <a:ea typeface="+mn-ea"/>
              <a:cs typeface="Segoe UI" pitchFamily="34" charset="0"/>
            </a:endParaRPr>
          </a:p>
          <a:p>
            <a:pPr lvl="0"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Segoe UI" pitchFamily="34" charset="0"/>
              </a:rPr>
              <a:t>Ačkoli se formulace otázek mezi šetřeními mírně lišila, jasně se ukázalo, že návštěvníci vnímají pozitivní </a:t>
            </a:r>
            <a:r>
              <a:rPr lang="cs-CZ" sz="1200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roly</a:t>
            </a: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Segoe UI" pitchFamily="34" charset="0"/>
              </a:rPr>
              <a:t> mokřadů a rašelinišť při řešení problémů se suchem. V roce 2010 až 95 % (71 % rozhodně a 24 % spíše) respondentů uvedlo, že mohou pomoci při řešení a roce 2024 se 92 % (78 rozhodně a 14 % spíše) shodlo, že jsou pro řešení tohoto problémů důležité.</a:t>
            </a:r>
          </a:p>
        </p:txBody>
      </p:sp>
      <p:graphicFrame>
        <p:nvGraphicFramePr>
          <p:cNvPr id="10" name="Graf 9">
            <a:extLst>
              <a:ext uri="{FF2B5EF4-FFF2-40B4-BE49-F238E27FC236}">
                <a16:creationId xmlns:a16="http://schemas.microsoft.com/office/drawing/2014/main" xmlns="" id="{3783CF1F-9FBE-6F03-56E6-2A078C2F5DE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77602897"/>
              </p:ext>
            </p:extLst>
          </p:nvPr>
        </p:nvGraphicFramePr>
        <p:xfrm>
          <a:off x="4649209" y="1353785"/>
          <a:ext cx="4320001" cy="44961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ovéPole 11">
            <a:extLst>
              <a:ext uri="{FF2B5EF4-FFF2-40B4-BE49-F238E27FC236}">
                <a16:creationId xmlns:a16="http://schemas.microsoft.com/office/drawing/2014/main" xmlns="" id="{440C5F27-E5CF-A24D-5B46-CA38126807FE}"/>
              </a:ext>
            </a:extLst>
          </p:cNvPr>
          <p:cNvSpPr txBox="1"/>
          <p:nvPr/>
        </p:nvSpPr>
        <p:spPr>
          <a:xfrm>
            <a:off x="251307" y="5849955"/>
            <a:ext cx="43200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Myslíte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si,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že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mokřady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a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rašeliniště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mohou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pomoci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při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řešení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problémů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se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suchem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 Do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think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wetlands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and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peatlands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can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help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solve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drought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problems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</a:t>
            </a:r>
            <a:endParaRPr lang="pt-BR" sz="1200" i="1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  <a:cs typeface="Segoe UI" pitchFamily="34" charset="0"/>
            </a:endParaRP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xmlns="" id="{B047A866-83BC-81F1-26B6-ED5342147235}"/>
              </a:ext>
            </a:extLst>
          </p:cNvPr>
          <p:cNvSpPr txBox="1"/>
          <p:nvPr/>
        </p:nvSpPr>
        <p:spPr>
          <a:xfrm>
            <a:off x="4649208" y="5849955"/>
            <a:ext cx="43200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Jsou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nebo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nejsou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podle Vás mokřady a rašeliniště důležité pro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řešení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problémů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se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suchem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 Do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think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wetlands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and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peatlands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are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important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for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solving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drought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problems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</a:t>
            </a:r>
            <a:endParaRPr lang="pt-BR" sz="1200" i="1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  <a:cs typeface="Segoe UI" pitchFamily="34" charset="0"/>
            </a:endParaRPr>
          </a:p>
        </p:txBody>
      </p:sp>
      <p:graphicFrame>
        <p:nvGraphicFramePr>
          <p:cNvPr id="5" name="Graf 4">
            <a:extLst>
              <a:ext uri="{FF2B5EF4-FFF2-40B4-BE49-F238E27FC236}">
                <a16:creationId xmlns:a16="http://schemas.microsoft.com/office/drawing/2014/main" xmlns="" id="{F19C0C09-919F-C4DA-894B-0CE645AD0A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97436247"/>
              </p:ext>
            </p:extLst>
          </p:nvPr>
        </p:nvGraphicFramePr>
        <p:xfrm>
          <a:off x="174790" y="1353785"/>
          <a:ext cx="4320000" cy="44961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207570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37F21EAF-873E-418F-8C1C-61BBC23C8C0A}"/>
              </a:ext>
            </a:extLst>
          </p:cNvPr>
          <p:cNvSpPr/>
          <p:nvPr/>
        </p:nvSpPr>
        <p:spPr>
          <a:xfrm rot="16200000">
            <a:off x="4356000" y="2070000"/>
            <a:ext cx="432000" cy="9144000"/>
          </a:xfrm>
          <a:prstGeom prst="rect">
            <a:avLst/>
          </a:prstGeom>
          <a:solidFill>
            <a:srgbClr val="80BD03"/>
          </a:solidFill>
          <a:ln w="31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80BD03"/>
              </a:solidFill>
            </a:endParaRP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xmlns="" id="{D6283773-FD7B-464D-92D8-5F73908DE21F}"/>
              </a:ext>
            </a:extLst>
          </p:cNvPr>
          <p:cNvSpPr txBox="1"/>
          <p:nvPr/>
        </p:nvSpPr>
        <p:spPr>
          <a:xfrm>
            <a:off x="251307" y="5956033"/>
            <a:ext cx="8639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Měly by se podle Vás zaniklé mokřady a rašeliniště obnovovat a vracet do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krajiny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</a:t>
            </a:r>
          </a:p>
          <a:p>
            <a:r>
              <a:rPr lang="pt-BR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In </a:t>
            </a:r>
            <a:r>
              <a:rPr lang="pt-BR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your</a:t>
            </a:r>
            <a:r>
              <a:rPr lang="pt-BR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t-BR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opinion</a:t>
            </a:r>
            <a:r>
              <a:rPr lang="pt-BR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, </a:t>
            </a:r>
            <a:r>
              <a:rPr lang="pt-BR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should</a:t>
            </a:r>
            <a:r>
              <a:rPr lang="pt-BR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t-BR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extinct</a:t>
            </a:r>
            <a:r>
              <a:rPr lang="pt-BR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t-BR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wetlands</a:t>
            </a:r>
            <a:r>
              <a:rPr lang="pt-BR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t-BR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and</a:t>
            </a:r>
            <a:r>
              <a:rPr lang="pt-BR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t-BR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peatlands</a:t>
            </a:r>
            <a:r>
              <a:rPr lang="pt-BR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t-BR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be</a:t>
            </a:r>
            <a:r>
              <a:rPr lang="pt-BR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t-BR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restored</a:t>
            </a:r>
            <a:r>
              <a:rPr lang="pt-BR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t-BR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and</a:t>
            </a:r>
            <a:r>
              <a:rPr lang="pt-BR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t-BR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returned</a:t>
            </a:r>
            <a:r>
              <a:rPr lang="pt-BR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t-BR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to</a:t>
            </a:r>
            <a:r>
              <a:rPr lang="pt-BR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t-BR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the</a:t>
            </a:r>
            <a:r>
              <a:rPr lang="pt-BR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t-BR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landscape</a:t>
            </a:r>
            <a:r>
              <a:rPr lang="pt-BR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</a:t>
            </a:r>
          </a:p>
        </p:txBody>
      </p:sp>
      <p:sp>
        <p:nvSpPr>
          <p:cNvPr id="17" name="Zástupný symbol pro číslo snímku 14">
            <a:extLst>
              <a:ext uri="{FF2B5EF4-FFF2-40B4-BE49-F238E27FC236}">
                <a16:creationId xmlns:a16="http://schemas.microsoft.com/office/drawing/2014/main" xmlns="" id="{3FEDEE32-2969-4766-91D2-895044F983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39944" y="6425997"/>
            <a:ext cx="504056" cy="432003"/>
          </a:xfrm>
        </p:spPr>
        <p:txBody>
          <a:bodyPr anchor="ctr"/>
          <a:lstStyle/>
          <a:p>
            <a:pPr algn="l">
              <a:defRPr/>
            </a:pPr>
            <a:fld id="{FBB3C7DD-9DDF-49EE-82DF-F92EA860224A}" type="slidenum">
              <a:rPr lang="cs-CZ" smtClean="0">
                <a:solidFill>
                  <a:schemeClr val="bg1"/>
                </a:solidFill>
                <a:latin typeface="Helvetica LT Std" pitchFamily="34" charset="-18"/>
              </a:rPr>
              <a:pPr algn="l">
                <a:defRPr/>
              </a:pPr>
              <a:t>17</a:t>
            </a:fld>
            <a:endParaRPr lang="cs-CZ">
              <a:solidFill>
                <a:schemeClr val="bg1"/>
              </a:solidFill>
              <a:latin typeface="Helvetica LT Std" pitchFamily="34" charset="-18"/>
            </a:endParaRPr>
          </a:p>
        </p:txBody>
      </p:sp>
      <p:graphicFrame>
        <p:nvGraphicFramePr>
          <p:cNvPr id="19" name="Graf 18">
            <a:extLst>
              <a:ext uri="{FF2B5EF4-FFF2-40B4-BE49-F238E27FC236}">
                <a16:creationId xmlns:a16="http://schemas.microsoft.com/office/drawing/2014/main" xmlns="" id="{8E1542FC-528C-494A-B4E1-F28B4DED8F4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28056627"/>
              </p:ext>
            </p:extLst>
          </p:nvPr>
        </p:nvGraphicFramePr>
        <p:xfrm>
          <a:off x="252000" y="1436913"/>
          <a:ext cx="8640000" cy="4519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ovéPole 15">
            <a:extLst>
              <a:ext uri="{FF2B5EF4-FFF2-40B4-BE49-F238E27FC236}">
                <a16:creationId xmlns:a16="http://schemas.microsoft.com/office/drawing/2014/main" xmlns="" id="{33E6A1C1-CCE8-C85D-6D51-4814047294D9}"/>
              </a:ext>
            </a:extLst>
          </p:cNvPr>
          <p:cNvSpPr txBox="1"/>
          <p:nvPr/>
        </p:nvSpPr>
        <p:spPr>
          <a:xfrm>
            <a:off x="251307" y="6425999"/>
            <a:ext cx="7673010" cy="432000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>
              <a:defRPr/>
            </a:pP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Monitoring a vyhodnocení sociálního dopadu projektu „LIFE for MIRES“ na návštěvníky NP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Šumava</a:t>
            </a:r>
            <a:endParaRPr lang="cs-CZ" sz="120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Helvetica LT Std" pitchFamily="34" charset="-18"/>
              <a:cs typeface="Arial" pitchFamily="34" charset="0"/>
            </a:endParaRPr>
          </a:p>
        </p:txBody>
      </p:sp>
      <p:sp>
        <p:nvSpPr>
          <p:cNvPr id="6" name="TextovéPole 1">
            <a:extLst>
              <a:ext uri="{FF2B5EF4-FFF2-40B4-BE49-F238E27FC236}">
                <a16:creationId xmlns:a16="http://schemas.microsoft.com/office/drawing/2014/main" xmlns="" id="{EF8F939C-AF31-1F52-CA93-09223EDB1AA5}"/>
              </a:ext>
            </a:extLst>
          </p:cNvPr>
          <p:cNvSpPr txBox="1"/>
          <p:nvPr/>
        </p:nvSpPr>
        <p:spPr>
          <a:xfrm>
            <a:off x="251307" y="5684841"/>
            <a:ext cx="2179959" cy="29994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n</a:t>
            </a:r>
            <a:r>
              <a:rPr lang="cs-CZ" sz="110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 = </a:t>
            </a:r>
            <a:r>
              <a:rPr lang="cs-CZ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281 (2019), n = 324 (2024)</a:t>
            </a:r>
          </a:p>
          <a:p>
            <a:pPr algn="l"/>
            <a:endParaRPr lang="cs-CZ" sz="1100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8" name="TextovéPole 6">
            <a:extLst>
              <a:ext uri="{FF2B5EF4-FFF2-40B4-BE49-F238E27FC236}">
                <a16:creationId xmlns:a16="http://schemas.microsoft.com/office/drawing/2014/main" xmlns="" id="{0F481F50-4665-1185-9D6C-368CBEDA05C9}"/>
              </a:ext>
            </a:extLst>
          </p:cNvPr>
          <p:cNvSpPr txBox="1"/>
          <p:nvPr/>
        </p:nvSpPr>
        <p:spPr>
          <a:xfrm>
            <a:off x="252001" y="118754"/>
            <a:ext cx="8640000" cy="1318159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cs-CZ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Výrazná většina podporuje obnovu zaniklých mokřadů a rašelinišť </a:t>
            </a:r>
            <a:endParaRPr kumimoji="0" lang="cs-CZ" sz="1800" b="1" i="0" u="none" strike="noStrike" kern="1200" cap="none" spc="0" normalizeH="0" baseline="0" noProof="0">
              <a:ln>
                <a:noFill/>
              </a:ln>
              <a:solidFill>
                <a:srgbClr val="80BD03"/>
              </a:solidFill>
              <a:effectLst/>
              <a:uLnTx/>
              <a:uFillTx/>
              <a:latin typeface="Helvetica LT Std" pitchFamily="34" charset="-18"/>
              <a:ea typeface="+mn-ea"/>
              <a:cs typeface="Segoe UI" pitchFamily="34" charset="0"/>
            </a:endParaRPr>
          </a:p>
          <a:p>
            <a:pPr lvl="0"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cs-CZ" sz="1200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Dotazovaní turisté se do velké míry shodnou na tom, že by se měly zaniklé mokřady a rašeliniště obnovovat a vracet do krajiny. V roce 2019 s tím souhlasilo dokonce až 97 % respondentů (70 % rozhodně a 27 % spíše), v roce 2024 pak 90 % (58 % rozhodně a 32 % spíše). Naopak proti těmto krokům se vyjádřila pouze velmi malá část lidí. </a:t>
            </a:r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09752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Obrázok, na ktorom je tráva, nebo, exteriér, strom&#10;&#10;Automaticky generovaný popis">
            <a:extLst>
              <a:ext uri="{FF2B5EF4-FFF2-40B4-BE49-F238E27FC236}">
                <a16:creationId xmlns:a16="http://schemas.microsoft.com/office/drawing/2014/main" xmlns="" id="{4E390E7A-8204-3288-0358-72348F13A7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322743"/>
          </a:xfrm>
          <a:prstGeom prst="rect">
            <a:avLst/>
          </a:prstGeom>
        </p:spPr>
      </p:pic>
      <p:sp>
        <p:nvSpPr>
          <p:cNvPr id="9" name="Nadpis 1">
            <a:extLst>
              <a:ext uri="{FF2B5EF4-FFF2-40B4-BE49-F238E27FC236}">
                <a16:creationId xmlns:a16="http://schemas.microsoft.com/office/drawing/2014/main" xmlns="" id="{EB884ABD-943C-4D74-B3FA-B8E6CE22EC89}"/>
              </a:ext>
            </a:extLst>
          </p:cNvPr>
          <p:cNvSpPr txBox="1">
            <a:spLocks/>
          </p:cNvSpPr>
          <p:nvPr/>
        </p:nvSpPr>
        <p:spPr>
          <a:xfrm>
            <a:off x="460673" y="4570472"/>
            <a:ext cx="9106242" cy="1318855"/>
          </a:xfrm>
          <a:prstGeom prst="rect">
            <a:avLst/>
          </a:prstGeom>
        </p:spPr>
        <p:txBody>
          <a:bodyPr anchor="t"/>
          <a:lstStyle/>
          <a:p>
            <a:pPr>
              <a:defRPr/>
            </a:pPr>
            <a:r>
              <a:rPr lang="cs-CZ" sz="4154" dirty="0">
                <a:solidFill>
                  <a:schemeClr val="bg1"/>
                </a:solidFill>
                <a:latin typeface="Myriad Pro" pitchFamily="34" charset="0"/>
                <a:ea typeface="+mj-ea"/>
                <a:cs typeface="Arial" pitchFamily="34" charset="0"/>
              </a:rPr>
              <a:t>Obnova mokřadů a rašelinišť v NP </a:t>
            </a:r>
          </a:p>
          <a:p>
            <a:pPr indent="-498474">
              <a:spcAft>
                <a:spcPts val="1108"/>
              </a:spcAft>
              <a:buClr>
                <a:srgbClr val="80BD03"/>
              </a:buClr>
            </a:pPr>
            <a:endParaRPr lang="cs-CZ" sz="1500" i="1" dirty="0">
              <a:solidFill>
                <a:schemeClr val="bg1">
                  <a:lumMod val="50000"/>
                </a:schemeClr>
              </a:solidFill>
              <a:latin typeface="Georgia" pitchFamily="18" charset="0"/>
              <a:cs typeface="Segoe UI" pitchFamily="34" charset="0"/>
            </a:endParaRPr>
          </a:p>
          <a:p>
            <a:pPr indent="-498474">
              <a:spcAft>
                <a:spcPts val="1108"/>
              </a:spcAft>
              <a:buClr>
                <a:srgbClr val="80BD03"/>
              </a:buClr>
            </a:pPr>
            <a:r>
              <a:rPr lang="cs-CZ" sz="1500" i="1" dirty="0">
                <a:solidFill>
                  <a:schemeClr val="bg1">
                    <a:lumMod val="50000"/>
                  </a:schemeClr>
                </a:solidFill>
                <a:latin typeface="Georgia" pitchFamily="18" charset="0"/>
                <a:cs typeface="Segoe UI" pitchFamily="34" charset="0"/>
              </a:rPr>
              <a:t>Znalost projektu „Život pro mokřady“ (</a:t>
            </a:r>
            <a:r>
              <a:rPr lang="cs-CZ" sz="1500" i="1" dirty="0" err="1">
                <a:solidFill>
                  <a:schemeClr val="bg1">
                    <a:lumMod val="50000"/>
                  </a:schemeClr>
                </a:solidFill>
                <a:latin typeface="Georgia" pitchFamily="18" charset="0"/>
                <a:cs typeface="Segoe UI" pitchFamily="34" charset="0"/>
              </a:rPr>
              <a:t>Life</a:t>
            </a:r>
            <a:r>
              <a:rPr lang="cs-CZ" sz="1500" i="1" dirty="0">
                <a:solidFill>
                  <a:schemeClr val="bg1">
                    <a:lumMod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500" i="1" dirty="0" err="1">
                <a:solidFill>
                  <a:schemeClr val="bg1">
                    <a:lumMod val="50000"/>
                  </a:schemeClr>
                </a:solidFill>
                <a:latin typeface="Georgia" pitchFamily="18" charset="0"/>
                <a:cs typeface="Segoe UI" pitchFamily="34" charset="0"/>
              </a:rPr>
              <a:t>for</a:t>
            </a:r>
            <a:r>
              <a:rPr lang="cs-CZ" sz="1500" i="1" dirty="0">
                <a:solidFill>
                  <a:schemeClr val="bg1">
                    <a:lumMod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500" i="1" dirty="0" err="1">
                <a:solidFill>
                  <a:schemeClr val="bg1">
                    <a:lumMod val="50000"/>
                  </a:schemeClr>
                </a:solidFill>
                <a:latin typeface="Georgia" pitchFamily="18" charset="0"/>
                <a:cs typeface="Segoe UI" pitchFamily="34" charset="0"/>
              </a:rPr>
              <a:t>Mires</a:t>
            </a:r>
            <a:r>
              <a:rPr lang="cs-CZ" sz="1500" i="1" dirty="0">
                <a:solidFill>
                  <a:schemeClr val="bg1">
                    <a:lumMod val="50000"/>
                  </a:schemeClr>
                </a:solidFill>
                <a:latin typeface="Georgia" pitchFamily="18" charset="0"/>
                <a:cs typeface="Segoe UI" pitchFamily="34" charset="0"/>
              </a:rPr>
              <a:t>) </a:t>
            </a:r>
          </a:p>
          <a:p>
            <a:pPr indent="-498474">
              <a:spcAft>
                <a:spcPts val="1108"/>
              </a:spcAft>
              <a:buClr>
                <a:srgbClr val="80BD03"/>
              </a:buClr>
            </a:pPr>
            <a:r>
              <a:rPr lang="cs-CZ" sz="1500" i="1" dirty="0">
                <a:solidFill>
                  <a:schemeClr val="bg1">
                    <a:lumMod val="50000"/>
                  </a:schemeClr>
                </a:solidFill>
                <a:latin typeface="Georgia" pitchFamily="18" charset="0"/>
                <a:cs typeface="Segoe UI" pitchFamily="34" charset="0"/>
              </a:rPr>
              <a:t>Povědomí o obnově poškozených mokřadů a rašelinišť v NP Šumava </a:t>
            </a:r>
          </a:p>
          <a:p>
            <a:pPr indent="-498474">
              <a:spcAft>
                <a:spcPts val="1108"/>
              </a:spcAft>
              <a:buClr>
                <a:srgbClr val="80BD03"/>
              </a:buClr>
            </a:pPr>
            <a:r>
              <a:rPr lang="cs-CZ" sz="1500" i="1" dirty="0">
                <a:solidFill>
                  <a:schemeClr val="bg1">
                    <a:lumMod val="50000"/>
                  </a:schemeClr>
                </a:solidFill>
                <a:latin typeface="Georgia" pitchFamily="18" charset="0"/>
                <a:cs typeface="Segoe UI" pitchFamily="34" charset="0"/>
              </a:rPr>
              <a:t>Návštěvy obnovovaných mokřadů a rašelinišť a jejich hodnocení</a:t>
            </a:r>
          </a:p>
        </p:txBody>
      </p:sp>
    </p:spTree>
    <p:extLst>
      <p:ext uri="{BB962C8B-B14F-4D97-AF65-F5344CB8AC3E}">
        <p14:creationId xmlns:p14="http://schemas.microsoft.com/office/powerpoint/2010/main" val="5501481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78EE1F5-D128-99C4-37C5-3345151405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1DE00F67-F58D-77C8-516E-5F824F7D63ED}"/>
              </a:ext>
            </a:extLst>
          </p:cNvPr>
          <p:cNvSpPr/>
          <p:nvPr/>
        </p:nvSpPr>
        <p:spPr>
          <a:xfrm rot="16200000">
            <a:off x="4356000" y="2070000"/>
            <a:ext cx="432000" cy="9144000"/>
          </a:xfrm>
          <a:prstGeom prst="rect">
            <a:avLst/>
          </a:prstGeom>
          <a:solidFill>
            <a:srgbClr val="80BD03"/>
          </a:solidFill>
          <a:ln w="31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80BD03"/>
              </a:solidFill>
            </a:endParaRPr>
          </a:p>
        </p:txBody>
      </p:sp>
      <p:sp>
        <p:nvSpPr>
          <p:cNvPr id="17" name="Zástupný symbol pro číslo snímku 14">
            <a:extLst>
              <a:ext uri="{FF2B5EF4-FFF2-40B4-BE49-F238E27FC236}">
                <a16:creationId xmlns:a16="http://schemas.microsoft.com/office/drawing/2014/main" xmlns="" id="{114B6073-573E-1132-DE8F-5FAC4BE4FA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39944" y="6425997"/>
            <a:ext cx="504056" cy="432003"/>
          </a:xfrm>
        </p:spPr>
        <p:txBody>
          <a:bodyPr anchor="ctr"/>
          <a:lstStyle/>
          <a:p>
            <a:pPr algn="l">
              <a:defRPr/>
            </a:pPr>
            <a:fld id="{FBB3C7DD-9DDF-49EE-82DF-F92EA860224A}" type="slidenum">
              <a:rPr lang="cs-CZ" smtClean="0">
                <a:solidFill>
                  <a:schemeClr val="bg1"/>
                </a:solidFill>
                <a:latin typeface="Helvetica LT Std" pitchFamily="34" charset="-18"/>
              </a:rPr>
              <a:pPr algn="l">
                <a:defRPr/>
              </a:pPr>
              <a:t>19</a:t>
            </a:fld>
            <a:endParaRPr lang="cs-CZ">
              <a:solidFill>
                <a:schemeClr val="bg1"/>
              </a:solidFill>
              <a:latin typeface="Helvetica LT Std" pitchFamily="34" charset="-18"/>
            </a:endParaRPr>
          </a:p>
        </p:txBody>
      </p:sp>
      <p:sp>
        <p:nvSpPr>
          <p:cNvPr id="2" name="TextovéPole 15">
            <a:extLst>
              <a:ext uri="{FF2B5EF4-FFF2-40B4-BE49-F238E27FC236}">
                <a16:creationId xmlns:a16="http://schemas.microsoft.com/office/drawing/2014/main" xmlns="" id="{69AE0117-1076-70AC-6D00-1A3D16DD6451}"/>
              </a:ext>
            </a:extLst>
          </p:cNvPr>
          <p:cNvSpPr txBox="1"/>
          <p:nvPr/>
        </p:nvSpPr>
        <p:spPr>
          <a:xfrm>
            <a:off x="251307" y="6425999"/>
            <a:ext cx="7673010" cy="432000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>
              <a:defRPr/>
            </a:pP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Monitoring a vyhodnocení sociálního dopadu projektu „LIFE for MIRES“ na návštěvníky NP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Šumava</a:t>
            </a:r>
            <a:endParaRPr lang="cs-CZ" sz="120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Helvetica LT Std" pitchFamily="34" charset="-18"/>
              <a:cs typeface="Arial" pitchFamily="34" charset="0"/>
            </a:endParaRPr>
          </a:p>
        </p:txBody>
      </p:sp>
      <p:sp>
        <p:nvSpPr>
          <p:cNvPr id="3" name="TextovéPole 6">
            <a:extLst>
              <a:ext uri="{FF2B5EF4-FFF2-40B4-BE49-F238E27FC236}">
                <a16:creationId xmlns:a16="http://schemas.microsoft.com/office/drawing/2014/main" xmlns="" id="{3FF6DE6E-F68D-E060-81E5-572871D4916A}"/>
              </a:ext>
            </a:extLst>
          </p:cNvPr>
          <p:cNvSpPr txBox="1"/>
          <p:nvPr/>
        </p:nvSpPr>
        <p:spPr>
          <a:xfrm>
            <a:off x="252001" y="118754"/>
            <a:ext cx="8640000" cy="1318159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cs-CZ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O projektu </a:t>
            </a:r>
            <a:r>
              <a:rPr lang="cs-CZ" b="1" err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Life</a:t>
            </a:r>
            <a:r>
              <a:rPr lang="cs-CZ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 </a:t>
            </a:r>
            <a:r>
              <a:rPr lang="cs-CZ" b="1" err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for</a:t>
            </a:r>
            <a:r>
              <a:rPr lang="cs-CZ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 </a:t>
            </a:r>
            <a:r>
              <a:rPr lang="cs-CZ" b="1" err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Mires</a:t>
            </a:r>
            <a:r>
              <a:rPr lang="cs-CZ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 slyšela jen malá část turistů</a:t>
            </a:r>
            <a:endParaRPr kumimoji="0" lang="cs-CZ" sz="1800" b="1" i="0" u="none" strike="noStrike" kern="1200" cap="none" spc="0" normalizeH="0" baseline="0" noProof="0">
              <a:ln>
                <a:noFill/>
              </a:ln>
              <a:solidFill>
                <a:srgbClr val="80BD03"/>
              </a:solidFill>
              <a:effectLst/>
              <a:uLnTx/>
              <a:uFillTx/>
              <a:latin typeface="Helvetica LT Std" pitchFamily="34" charset="-18"/>
              <a:ea typeface="+mn-ea"/>
              <a:cs typeface="Segoe UI" pitchFamily="34" charset="0"/>
            </a:endParaRPr>
          </a:p>
          <a:p>
            <a:pPr lvl="0"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cs-CZ" sz="1200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Výsledky obou průzkumů ukazují, že poznatelnost projektu </a:t>
            </a:r>
            <a:r>
              <a:rPr lang="cs-CZ" sz="1200" err="1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Life</a:t>
            </a:r>
            <a:r>
              <a:rPr lang="cs-CZ" sz="1200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 </a:t>
            </a:r>
            <a:r>
              <a:rPr lang="cs-CZ" sz="1200" err="1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for</a:t>
            </a:r>
            <a:r>
              <a:rPr lang="cs-CZ" sz="1200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 </a:t>
            </a:r>
            <a:r>
              <a:rPr lang="cs-CZ" sz="1200" err="1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Mires</a:t>
            </a:r>
            <a:r>
              <a:rPr lang="cs-CZ" sz="1200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 (Život pro mokřady) je mezi dotazovanými návštěvníky poměrně nízká. V roce 2019 pouze 15 % uvedlo, že již o projektu slyšelo, v dalším šetření to bylo 21 %. Vidíme tedy mírný nárůst informovanosti v průběhu období realizace projektu.</a:t>
            </a:r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Segoe UI" pitchFamily="34" charset="0"/>
            </a:endParaRPr>
          </a:p>
        </p:txBody>
      </p:sp>
      <p:sp>
        <p:nvSpPr>
          <p:cNvPr id="7" name="TextovéPole 11">
            <a:extLst>
              <a:ext uri="{FF2B5EF4-FFF2-40B4-BE49-F238E27FC236}">
                <a16:creationId xmlns:a16="http://schemas.microsoft.com/office/drawing/2014/main" xmlns="" id="{75CDA2BE-0F97-96FE-255E-C361B006521A}"/>
              </a:ext>
            </a:extLst>
          </p:cNvPr>
          <p:cNvSpPr txBox="1"/>
          <p:nvPr/>
        </p:nvSpPr>
        <p:spPr>
          <a:xfrm>
            <a:off x="251307" y="6161367"/>
            <a:ext cx="86399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Slyšel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jste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již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o projektu „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Život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pro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mokřady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“ (Life for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Mires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)?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Have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heard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of the " Life for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Mires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"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project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</a:t>
            </a:r>
            <a:endParaRPr lang="pt-BR" sz="1200" i="1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  <a:cs typeface="Segoe UI" pitchFamily="34" charset="0"/>
            </a:endParaRPr>
          </a:p>
        </p:txBody>
      </p:sp>
      <p:graphicFrame>
        <p:nvGraphicFramePr>
          <p:cNvPr id="8" name="Graf 7">
            <a:extLst>
              <a:ext uri="{FF2B5EF4-FFF2-40B4-BE49-F238E27FC236}">
                <a16:creationId xmlns:a16="http://schemas.microsoft.com/office/drawing/2014/main" xmlns="" id="{E835C4D6-1071-DC9C-9D81-3786AEEBDD2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37580117"/>
              </p:ext>
            </p:extLst>
          </p:nvPr>
        </p:nvGraphicFramePr>
        <p:xfrm>
          <a:off x="174788" y="1449281"/>
          <a:ext cx="4320000" cy="468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Graf 8">
            <a:extLst>
              <a:ext uri="{FF2B5EF4-FFF2-40B4-BE49-F238E27FC236}">
                <a16:creationId xmlns:a16="http://schemas.microsoft.com/office/drawing/2014/main" xmlns="" id="{3FF43169-D7C8-CB7B-6241-4931A6483A7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81633224"/>
              </p:ext>
            </p:extLst>
          </p:nvPr>
        </p:nvGraphicFramePr>
        <p:xfrm>
          <a:off x="4649212" y="1449281"/>
          <a:ext cx="4320000" cy="468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565676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>
            <a:extLst>
              <a:ext uri="{FF2B5EF4-FFF2-40B4-BE49-F238E27FC236}">
                <a16:creationId xmlns:a16="http://schemas.microsoft.com/office/drawing/2014/main" xmlns="" id="{421684BE-753D-4E3D-B425-2AE8293F83B1}"/>
              </a:ext>
            </a:extLst>
          </p:cNvPr>
          <p:cNvSpPr/>
          <p:nvPr/>
        </p:nvSpPr>
        <p:spPr>
          <a:xfrm rot="16200000">
            <a:off x="4356000" y="2070000"/>
            <a:ext cx="432000" cy="9144000"/>
          </a:xfrm>
          <a:prstGeom prst="rect">
            <a:avLst/>
          </a:prstGeom>
          <a:solidFill>
            <a:srgbClr val="80BD03"/>
          </a:solidFill>
          <a:ln w="31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80BD03"/>
              </a:solidFill>
            </a:endParaRPr>
          </a:p>
        </p:txBody>
      </p:sp>
      <p:sp>
        <p:nvSpPr>
          <p:cNvPr id="20" name="TextovéPole 19">
            <a:extLst>
              <a:ext uri="{FF2B5EF4-FFF2-40B4-BE49-F238E27FC236}">
                <a16:creationId xmlns:a16="http://schemas.microsoft.com/office/drawing/2014/main" xmlns="" id="{82392500-0E41-47A4-88A2-EDABDF3DCB30}"/>
              </a:ext>
            </a:extLst>
          </p:cNvPr>
          <p:cNvSpPr txBox="1"/>
          <p:nvPr/>
        </p:nvSpPr>
        <p:spPr>
          <a:xfrm>
            <a:off x="8712854" y="6426000"/>
            <a:ext cx="357600" cy="432000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1200">
                <a:solidFill>
                  <a:schemeClr val="bg1"/>
                </a:solidFill>
                <a:latin typeface="Helvetica LT Std" pitchFamily="34" charset="-18"/>
              </a:rPr>
              <a:t>2 </a:t>
            </a:r>
          </a:p>
        </p:txBody>
      </p:sp>
      <p:sp>
        <p:nvSpPr>
          <p:cNvPr id="8" name="TextovéPole 7"/>
          <p:cNvSpPr txBox="1"/>
          <p:nvPr/>
        </p:nvSpPr>
        <p:spPr>
          <a:xfrm>
            <a:off x="251307" y="127378"/>
            <a:ext cx="4200719" cy="6039338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  <a:prstDash val="solid"/>
          </a:ln>
        </p:spPr>
        <p:txBody>
          <a:bodyPr/>
          <a:lstStyle/>
          <a:p>
            <a:pPr>
              <a:defRPr/>
            </a:pPr>
            <a:r>
              <a:rPr lang="cs-CZ" b="1">
                <a:solidFill>
                  <a:srgbClr val="80BD03"/>
                </a:solidFill>
                <a:latin typeface="Helvetica LT Std"/>
                <a:cs typeface="Segoe UI" pitchFamily="34" charset="0"/>
              </a:rPr>
              <a:t>Představení výzkumu</a:t>
            </a:r>
          </a:p>
          <a:p>
            <a:pPr>
              <a:defRPr/>
            </a:pPr>
            <a:endParaRPr lang="cs-CZ" sz="554" b="1">
              <a:latin typeface="Helvetica LT Std" pitchFamily="34" charset="-18"/>
              <a:cs typeface="Segoe UI" pitchFamily="34" charset="0"/>
            </a:endParaRPr>
          </a:p>
          <a:p>
            <a:pPr marL="23262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lang="cs-CZ" sz="1100" noProof="0">
                <a:latin typeface="Georgia" pitchFamily="18" charset="0"/>
                <a:cs typeface="Segoe UI" pitchFamily="34" charset="0"/>
              </a:rPr>
              <a:t>Hlavním cílem tohoto výzkumu bylo zjistit, zda projekt LIFE </a:t>
            </a:r>
            <a:r>
              <a:rPr lang="cs-CZ" sz="1100" noProof="0" err="1">
                <a:latin typeface="Georgia" pitchFamily="18" charset="0"/>
                <a:cs typeface="Segoe UI" pitchFamily="34" charset="0"/>
              </a:rPr>
              <a:t>for</a:t>
            </a:r>
            <a:r>
              <a:rPr lang="cs-CZ" sz="1100" noProof="0">
                <a:latin typeface="Georgia" pitchFamily="18" charset="0"/>
                <a:cs typeface="Segoe UI" pitchFamily="34" charset="0"/>
              </a:rPr>
              <a:t> MIRES u návštěvníků Národního parku Šumava (NPŠ) zvýšil informovanost a povědomí veřejnosti o: </a:t>
            </a:r>
          </a:p>
          <a:p>
            <a:pPr lvl="1">
              <a:spcAft>
                <a:spcPts val="554"/>
              </a:spcAft>
              <a:buClr>
                <a:srgbClr val="80BD03"/>
              </a:buClr>
              <a:defRPr/>
            </a:pPr>
            <a:r>
              <a:rPr lang="cs-CZ" sz="1100" noProof="0">
                <a:latin typeface="Georgia" pitchFamily="18" charset="0"/>
                <a:cs typeface="Segoe UI" pitchFamily="34" charset="0"/>
              </a:rPr>
              <a:t>a) významné roli mokřadů při zadržování vody v krajině, </a:t>
            </a:r>
          </a:p>
          <a:p>
            <a:pPr lvl="1">
              <a:spcAft>
                <a:spcPts val="554"/>
              </a:spcAft>
              <a:buClr>
                <a:srgbClr val="80BD03"/>
              </a:buClr>
              <a:defRPr/>
            </a:pPr>
            <a:r>
              <a:rPr lang="cs-CZ" sz="1100" noProof="0">
                <a:latin typeface="Georgia" pitchFamily="18" charset="0"/>
                <a:cs typeface="Segoe UI" pitchFamily="34" charset="0"/>
              </a:rPr>
              <a:t>b) důležitosti jejich opětovného vrácení do krajiny, </a:t>
            </a:r>
          </a:p>
          <a:p>
            <a:pPr lvl="1">
              <a:spcAft>
                <a:spcPts val="554"/>
              </a:spcAft>
              <a:buClr>
                <a:srgbClr val="80BD03"/>
              </a:buClr>
              <a:defRPr/>
            </a:pPr>
            <a:r>
              <a:rPr lang="cs-CZ" sz="1100" noProof="0">
                <a:latin typeface="Georgia" pitchFamily="18" charset="0"/>
                <a:cs typeface="Segoe UI" pitchFamily="34" charset="0"/>
              </a:rPr>
              <a:t>c) obnově mokřadů Správou NPŠ. </a:t>
            </a:r>
          </a:p>
          <a:p>
            <a:pPr marL="23262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lang="cs-CZ" sz="1100" noProof="0">
                <a:latin typeface="Georgia" pitchFamily="18" charset="0"/>
                <a:cs typeface="Segoe UI" pitchFamily="34" charset="0"/>
              </a:rPr>
              <a:t>Současně bylo třeba zjistit, do jaké míry obnova mokřadů v rámci projektu ovlivnila vnímání konkrétních lokalit (porovnání </a:t>
            </a:r>
            <a:r>
              <a:rPr lang="cs-CZ" sz="1100" noProof="0" err="1">
                <a:latin typeface="Georgia" pitchFamily="18" charset="0"/>
                <a:cs typeface="Segoe UI" pitchFamily="34" charset="0"/>
              </a:rPr>
              <a:t>pre</a:t>
            </a:r>
            <a:r>
              <a:rPr lang="cs-CZ" sz="1100" noProof="0">
                <a:latin typeface="Georgia" pitchFamily="18" charset="0"/>
                <a:cs typeface="Segoe UI" pitchFamily="34" charset="0"/>
              </a:rPr>
              <a:t>-testu a post-testu) i celkové vnímání Národního parku Šumava a soustavy chráněných území Natura 2000.</a:t>
            </a:r>
          </a:p>
          <a:p>
            <a:pPr marL="23262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lang="cs-CZ" sz="1100" noProof="0">
                <a:latin typeface="Georgia" pitchFamily="18" charset="0"/>
                <a:cs typeface="Segoe UI" pitchFamily="34" charset="0"/>
              </a:rPr>
              <a:t>Dotazníkové šetření probíhalo ve stanovených lokalitách zahrnujících klíčové turisticky vyhledávané destinace a konkrétní lokality dotčené projektem </a:t>
            </a:r>
            <a:r>
              <a:rPr lang="cs-CZ" sz="1100" noProof="0" err="1">
                <a:latin typeface="Georgia" pitchFamily="18" charset="0"/>
                <a:cs typeface="Segoe UI" pitchFamily="34" charset="0"/>
              </a:rPr>
              <a:t>Life</a:t>
            </a:r>
            <a:r>
              <a:rPr lang="cs-CZ" sz="1100" noProof="0">
                <a:latin typeface="Georgia" pitchFamily="18" charset="0"/>
                <a:cs typeface="Segoe UI" pitchFamily="34" charset="0"/>
              </a:rPr>
              <a:t> </a:t>
            </a:r>
            <a:r>
              <a:rPr lang="cs-CZ" sz="1100" noProof="0" err="1">
                <a:latin typeface="Georgia" pitchFamily="18" charset="0"/>
                <a:cs typeface="Segoe UI" pitchFamily="34" charset="0"/>
              </a:rPr>
              <a:t>for</a:t>
            </a:r>
            <a:r>
              <a:rPr lang="cs-CZ" sz="1100" noProof="0">
                <a:latin typeface="Georgia" pitchFamily="18" charset="0"/>
                <a:cs typeface="Segoe UI" pitchFamily="34" charset="0"/>
              </a:rPr>
              <a:t> </a:t>
            </a:r>
            <a:r>
              <a:rPr lang="cs-CZ" sz="1100" noProof="0" err="1">
                <a:latin typeface="Georgia" pitchFamily="18" charset="0"/>
                <a:cs typeface="Segoe UI" pitchFamily="34" charset="0"/>
              </a:rPr>
              <a:t>Mires</a:t>
            </a:r>
            <a:r>
              <a:rPr lang="cs-CZ" sz="1100" noProof="0">
                <a:latin typeface="Georgia" pitchFamily="18" charset="0"/>
                <a:cs typeface="Segoe UI" pitchFamily="34" charset="0"/>
              </a:rPr>
              <a:t>. </a:t>
            </a:r>
          </a:p>
          <a:p>
            <a:pPr marL="23262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lang="cs-CZ" sz="1100" noProof="0">
                <a:latin typeface="Georgia" pitchFamily="18" charset="0"/>
                <a:cs typeface="Segoe UI" pitchFamily="34" charset="0"/>
              </a:rPr>
              <a:t>Bylo provedeno srovnání výsledků dotazníkových šetření       z období na počátku projektu před vlastním prováděním revitalizací (</a:t>
            </a:r>
            <a:r>
              <a:rPr lang="cs-CZ" sz="1100" noProof="0" err="1">
                <a:latin typeface="Georgia" pitchFamily="18" charset="0"/>
                <a:cs typeface="Segoe UI" pitchFamily="34" charset="0"/>
              </a:rPr>
              <a:t>pre</a:t>
            </a:r>
            <a:r>
              <a:rPr lang="cs-CZ" sz="1100" noProof="0">
                <a:latin typeface="Georgia" pitchFamily="18" charset="0"/>
                <a:cs typeface="Segoe UI" pitchFamily="34" charset="0"/>
              </a:rPr>
              <a:t>-test) v roce 2019 a na konci projektu po provedení revitalizací (post-test) v roce 2024 za ekvivalentních podmínek (stejné lokality, stejné období v roce a podobné počasí).</a:t>
            </a:r>
          </a:p>
          <a:p>
            <a:pPr marL="23262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lang="cs-CZ" sz="1100">
                <a:latin typeface="Georgia" pitchFamily="18" charset="0"/>
                <a:cs typeface="Segoe UI" pitchFamily="34" charset="0"/>
              </a:rPr>
              <a:t>Dotazník se v roce 2019 a v roce 2024 mírně odlišoval. V obou případech obsahoval 12 tematických otázek mapujících znalosti a postoje vztahující se k mokřadům a rašeliništím, projektu </a:t>
            </a:r>
            <a:r>
              <a:rPr lang="cs-CZ" sz="1100" err="1">
                <a:latin typeface="Georgia" pitchFamily="18" charset="0"/>
                <a:cs typeface="Segoe UI" pitchFamily="34" charset="0"/>
              </a:rPr>
              <a:t>Life</a:t>
            </a:r>
            <a:r>
              <a:rPr lang="cs-CZ" sz="1100">
                <a:latin typeface="Georgia" pitchFamily="18" charset="0"/>
                <a:cs typeface="Segoe UI" pitchFamily="34" charset="0"/>
              </a:rPr>
              <a:t> </a:t>
            </a:r>
            <a:r>
              <a:rPr lang="cs-CZ" sz="1100" err="1">
                <a:latin typeface="Georgia" pitchFamily="18" charset="0"/>
                <a:cs typeface="Segoe UI" pitchFamily="34" charset="0"/>
              </a:rPr>
              <a:t>for</a:t>
            </a:r>
            <a:r>
              <a:rPr lang="cs-CZ" sz="1100">
                <a:latin typeface="Georgia" pitchFamily="18" charset="0"/>
                <a:cs typeface="Segoe UI" pitchFamily="34" charset="0"/>
              </a:rPr>
              <a:t> </a:t>
            </a:r>
            <a:r>
              <a:rPr lang="cs-CZ" sz="1100" err="1">
                <a:latin typeface="Georgia" pitchFamily="18" charset="0"/>
                <a:cs typeface="Segoe UI" pitchFamily="34" charset="0"/>
              </a:rPr>
              <a:t>Mires</a:t>
            </a:r>
            <a:r>
              <a:rPr lang="cs-CZ" sz="1100">
                <a:latin typeface="Georgia" pitchFamily="18" charset="0"/>
                <a:cs typeface="Segoe UI" pitchFamily="34" charset="0"/>
              </a:rPr>
              <a:t> a šumavské přírodě obecně. Další 3 otázky zjišťovali základní </a:t>
            </a:r>
            <a:r>
              <a:rPr lang="cs-CZ" sz="1100" err="1">
                <a:latin typeface="Georgia" pitchFamily="18" charset="0"/>
                <a:cs typeface="Segoe UI" pitchFamily="34" charset="0"/>
              </a:rPr>
              <a:t>sociodemografika</a:t>
            </a:r>
            <a:r>
              <a:rPr lang="cs-CZ" sz="1100">
                <a:latin typeface="Georgia" pitchFamily="18" charset="0"/>
                <a:cs typeface="Segoe UI" pitchFamily="34" charset="0"/>
              </a:rPr>
              <a:t> respondentů (pohlaví, věk, kraj ve kterém bydlí).</a:t>
            </a:r>
            <a:endParaRPr lang="cs-CZ" sz="1100" noProof="0">
              <a:latin typeface="Georgia" pitchFamily="18" charset="0"/>
              <a:cs typeface="Segoe UI" pitchFamily="34" charset="0"/>
            </a:endParaRPr>
          </a:p>
          <a:p>
            <a:pPr marL="23262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endParaRPr lang="pl-PL" sz="1050">
              <a:latin typeface="Georgia" pitchFamily="18" charset="0"/>
              <a:cs typeface="Segoe UI" pitchFamily="34" charset="0"/>
            </a:endParaRPr>
          </a:p>
          <a:p>
            <a:pPr marL="23262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endParaRPr lang="pl-PL" sz="1050">
              <a:latin typeface="Georgia" pitchFamily="18" charset="0"/>
              <a:cs typeface="Segoe UI" pitchFamily="34" charset="0"/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4690934" y="3980931"/>
            <a:ext cx="4200720" cy="2185783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  <a:prstDash val="solid"/>
          </a:ln>
        </p:spPr>
        <p:txBody>
          <a:bodyPr/>
          <a:lstStyle/>
          <a:p>
            <a:pPr>
              <a:defRPr/>
            </a:pPr>
            <a:r>
              <a:rPr lang="cs-CZ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Autor</a:t>
            </a:r>
          </a:p>
          <a:p>
            <a:pPr>
              <a:defRPr/>
            </a:pPr>
            <a:endParaRPr lang="cs-CZ" sz="554" b="1">
              <a:solidFill>
                <a:srgbClr val="8EB149"/>
              </a:solidFill>
              <a:latin typeface="Helvetica LT Std" pitchFamily="34" charset="-18"/>
              <a:cs typeface="Segoe UI" pitchFamily="34" charset="0"/>
            </a:endParaRPr>
          </a:p>
          <a:p>
            <a:pPr marL="232621" indent="-232621" eaLnBrk="1" fontAlgn="auto" hangingPunct="1">
              <a:spcBef>
                <a:spcPts val="0"/>
              </a:spcBef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lang="cs-CZ" sz="1100">
                <a:solidFill>
                  <a:srgbClr val="80BD03"/>
                </a:solidFill>
                <a:latin typeface="Georgia" pitchFamily="18" charset="0"/>
                <a:cs typeface="Segoe UI" pitchFamily="34" charset="0"/>
              </a:rPr>
              <a:t>Mgr. Tomáš Chabada, Ph.D. </a:t>
            </a:r>
            <a:r>
              <a:rPr lang="cs-CZ" sz="1100">
                <a:latin typeface="Georgia" pitchFamily="18" charset="0"/>
                <a:cs typeface="Segoe UI" pitchFamily="34" charset="0"/>
              </a:rPr>
              <a:t>je environmentální sociolog působící v Institutu 2050. Deset let pracoval jako výzkumník na Katedře environmentálních studií Fakulty sociálních studií Masarykovy univerzity. Dlouhodobě se zabývá postoji a chováním veřejnosti ve vztahu k přírodě a životnímu prostředí. </a:t>
            </a:r>
          </a:p>
          <a:p>
            <a:pPr marL="232621" indent="-232621" eaLnBrk="1" fontAlgn="auto" hangingPunct="1">
              <a:spcBef>
                <a:spcPts val="0"/>
              </a:spcBef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lang="cs-CZ" sz="1100">
                <a:latin typeface="Georgia" pitchFamily="18" charset="0"/>
                <a:cs typeface="Segoe UI" pitchFamily="34" charset="0"/>
              </a:rPr>
              <a:t>Je spoluautorem rozsáhlé monografie </a:t>
            </a:r>
            <a:r>
              <a:rPr lang="cs-CZ" sz="1100" i="1">
                <a:latin typeface="Georgia" pitchFamily="18" charset="0"/>
                <a:cs typeface="Segoe UI" pitchFamily="34" charset="0"/>
              </a:rPr>
              <a:t>Vztah české veřejnosti k přírodě a životnímu prostředí</a:t>
            </a:r>
            <a:r>
              <a:rPr lang="cs-CZ" sz="1100">
                <a:latin typeface="Georgia" pitchFamily="18" charset="0"/>
                <a:cs typeface="Segoe UI" pitchFamily="34" charset="0"/>
              </a:rPr>
              <a:t> (2018) a vícero reprezentativních výzkumů v oblasti ochrany přírody a klimatu. </a:t>
            </a:r>
          </a:p>
        </p:txBody>
      </p:sp>
      <p:sp>
        <p:nvSpPr>
          <p:cNvPr id="13" name="TextovéPole 12"/>
          <p:cNvSpPr txBox="1"/>
          <p:nvPr/>
        </p:nvSpPr>
        <p:spPr>
          <a:xfrm>
            <a:off x="4690934" y="127378"/>
            <a:ext cx="4200720" cy="1910076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  <a:prstDash val="solid"/>
          </a:ln>
        </p:spPr>
        <p:txBody>
          <a:bodyPr/>
          <a:lstStyle/>
          <a:p>
            <a:pPr lvl="0">
              <a:defRPr/>
            </a:pPr>
            <a:r>
              <a:rPr lang="cs-CZ" b="1">
                <a:solidFill>
                  <a:srgbClr val="80BD03"/>
                </a:solidFill>
                <a:latin typeface="Helvetica LT Std"/>
                <a:cs typeface="Segoe UI" pitchFamily="34" charset="0"/>
              </a:rPr>
              <a:t>Sběr dat</a:t>
            </a:r>
          </a:p>
          <a:p>
            <a:pPr lvl="0">
              <a:defRPr/>
            </a:pPr>
            <a:endParaRPr lang="cs-CZ" sz="554" b="1">
              <a:solidFill>
                <a:prstClr val="black"/>
              </a:solidFill>
              <a:latin typeface="Helvetica LT Std" pitchFamily="34" charset="-18"/>
              <a:cs typeface="Segoe UI" pitchFamily="34" charset="0"/>
            </a:endParaRPr>
          </a:p>
          <a:p>
            <a:pPr marL="23262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lang="pl-PL" sz="1100" err="1">
                <a:latin typeface="Georgia" pitchFamily="18" charset="0"/>
                <a:cs typeface="Segoe UI" pitchFamily="34" charset="0"/>
              </a:rPr>
              <a:t>Sběr</a:t>
            </a:r>
            <a:r>
              <a:rPr lang="pl-PL" sz="1100">
                <a:latin typeface="Georgia" pitchFamily="18" charset="0"/>
                <a:cs typeface="Segoe UI" pitchFamily="34" charset="0"/>
              </a:rPr>
              <a:t> dat probíhal formou papírových dotazníků, které vyplňovali přímo samotní respondenti. Distribuci a sběr dotazníků zabezpečovala </a:t>
            </a:r>
            <a:r>
              <a:rPr lang="cs-CZ" sz="1100">
                <a:latin typeface="Georgia" pitchFamily="18" charset="0"/>
                <a:cs typeface="Segoe UI" pitchFamily="34" charset="0"/>
              </a:rPr>
              <a:t>Správa NP Šumava. </a:t>
            </a:r>
          </a:p>
          <a:p>
            <a:pPr marL="23262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lang="cs-CZ" sz="1100">
                <a:latin typeface="Georgia" pitchFamily="18" charset="0"/>
                <a:cs typeface="Segoe UI" pitchFamily="34" charset="0"/>
              </a:rPr>
              <a:t>Sběr dat probíhal ve všech 4 stanovených lokalitách: Stožec, Rybárny, Prášily a Jezerní slať v třech různých termínech v roce 2019 (středa 31.7.2019; čtvrtek 22.8.2019; sobota 21.9.2019). i v roce 2024 (úterý 30.7.2024; úterý 27.8.2024; sobota 21.9.2024).</a:t>
            </a:r>
            <a:endParaRPr lang="cs-CZ" sz="1200">
              <a:latin typeface="Georgia" pitchFamily="18" charset="0"/>
              <a:cs typeface="Segoe UI" pitchFamily="34" charset="0"/>
            </a:endParaRPr>
          </a:p>
          <a:p>
            <a:pPr marL="23262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endParaRPr lang="pl-PL" sz="1050">
              <a:solidFill>
                <a:prstClr val="black"/>
              </a:solidFill>
              <a:latin typeface="Georgia" pitchFamily="18" charset="0"/>
              <a:cs typeface="Segoe UI" pitchFamily="34" charset="0"/>
            </a:endParaRPr>
          </a:p>
          <a:p>
            <a:pPr>
              <a:defRPr/>
            </a:pPr>
            <a:endParaRPr lang="cs-CZ" sz="1050">
              <a:latin typeface="Georgia" pitchFamily="18" charset="0"/>
              <a:cs typeface="Segoe UI" pitchFamily="34" charset="0"/>
            </a:endParaRPr>
          </a:p>
        </p:txBody>
      </p:sp>
      <p:sp>
        <p:nvSpPr>
          <p:cNvPr id="16" name="TextovéPole 15">
            <a:extLst>
              <a:ext uri="{FF2B5EF4-FFF2-40B4-BE49-F238E27FC236}">
                <a16:creationId xmlns:a16="http://schemas.microsoft.com/office/drawing/2014/main" xmlns="" id="{F349B239-F30B-40AF-891F-B358F520F71F}"/>
              </a:ext>
            </a:extLst>
          </p:cNvPr>
          <p:cNvSpPr txBox="1"/>
          <p:nvPr/>
        </p:nvSpPr>
        <p:spPr>
          <a:xfrm>
            <a:off x="251307" y="6425999"/>
            <a:ext cx="7673010" cy="432000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>
              <a:defRPr/>
            </a:pP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Monitoring a vyhodnocení sociálního dopadu projektu „LIFE for MIRES“ na návštěvníky NP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Šumava</a:t>
            </a:r>
            <a:endParaRPr lang="cs-CZ" sz="120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Helvetica LT Std" pitchFamily="34" charset="-18"/>
              <a:cs typeface="Arial" pitchFamily="34" charset="0"/>
            </a:endParaRPr>
          </a:p>
        </p:txBody>
      </p:sp>
      <p:sp>
        <p:nvSpPr>
          <p:cNvPr id="3" name="TextovéPole 12">
            <a:extLst>
              <a:ext uri="{FF2B5EF4-FFF2-40B4-BE49-F238E27FC236}">
                <a16:creationId xmlns:a16="http://schemas.microsoft.com/office/drawing/2014/main" xmlns="" id="{32FFCF8B-EF1C-47A4-CDA6-44EDE2C1AB27}"/>
              </a:ext>
            </a:extLst>
          </p:cNvPr>
          <p:cNvSpPr txBox="1"/>
          <p:nvPr/>
        </p:nvSpPr>
        <p:spPr>
          <a:xfrm>
            <a:off x="4690934" y="2188483"/>
            <a:ext cx="4200720" cy="1658396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  <a:prstDash val="solid"/>
          </a:ln>
        </p:spPr>
        <p:txBody>
          <a:bodyPr/>
          <a:lstStyle/>
          <a:p>
            <a:pPr lvl="0">
              <a:defRPr/>
            </a:pPr>
            <a:r>
              <a:rPr lang="cs-CZ" b="1">
                <a:solidFill>
                  <a:srgbClr val="80BD03"/>
                </a:solidFill>
                <a:latin typeface="Helvetica LT Std"/>
                <a:cs typeface="Segoe UI" pitchFamily="34" charset="0"/>
              </a:rPr>
              <a:t>Výzkumný zpráva</a:t>
            </a:r>
          </a:p>
          <a:p>
            <a:pPr lvl="0">
              <a:defRPr/>
            </a:pPr>
            <a:endParaRPr lang="cs-CZ" sz="554" b="1">
              <a:solidFill>
                <a:prstClr val="black"/>
              </a:solidFill>
              <a:latin typeface="Helvetica LT Std" pitchFamily="34" charset="-18"/>
              <a:cs typeface="Segoe UI" pitchFamily="34" charset="0"/>
            </a:endParaRPr>
          </a:p>
          <a:p>
            <a:pPr marL="23262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lang="cs-CZ" sz="1100">
                <a:latin typeface="Georgia" pitchFamily="18" charset="0"/>
                <a:cs typeface="Segoe UI" pitchFamily="34" charset="0"/>
              </a:rPr>
              <a:t>Výzkumná zpráva primárně představuje výsledky dotazníkového šetření realizovaného na konci projektu po provedení revitalizací. </a:t>
            </a:r>
          </a:p>
          <a:p>
            <a:pPr marL="23262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lang="cs-CZ" sz="1100">
                <a:latin typeface="Georgia" pitchFamily="18" charset="0"/>
                <a:cs typeface="Segoe UI" pitchFamily="34" charset="0"/>
              </a:rPr>
              <a:t>Ve vybraných otázkách je zobrazeno porovnání výsledků z šetření na počátku projektu. V rámci grafu je v těchto případech uvedeno, ze kterého sběru výsledky pocházejí.</a:t>
            </a:r>
          </a:p>
          <a:p>
            <a:pPr marL="23262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endParaRPr lang="cs-CZ" sz="1200">
              <a:latin typeface="Georgia" pitchFamily="18" charset="0"/>
              <a:cs typeface="Segoe UI" pitchFamily="34" charset="0"/>
            </a:endParaRPr>
          </a:p>
          <a:p>
            <a:pPr marL="23262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endParaRPr lang="pl-PL" sz="1050">
              <a:solidFill>
                <a:prstClr val="black"/>
              </a:solidFill>
              <a:latin typeface="Georgia" pitchFamily="18" charset="0"/>
              <a:cs typeface="Segoe UI" pitchFamily="34" charset="0"/>
            </a:endParaRPr>
          </a:p>
          <a:p>
            <a:pPr>
              <a:defRPr/>
            </a:pPr>
            <a:endParaRPr lang="cs-CZ" sz="1050">
              <a:latin typeface="Georgia" pitchFamily="18" charset="0"/>
              <a:cs typeface="Segoe UI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Graf 5">
            <a:extLst>
              <a:ext uri="{FF2B5EF4-FFF2-40B4-BE49-F238E27FC236}">
                <a16:creationId xmlns:a16="http://schemas.microsoft.com/office/drawing/2014/main" xmlns="" id="{9ABE79F3-EE41-4871-8CCD-7D8FC3DAE9C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76587383"/>
              </p:ext>
            </p:extLst>
          </p:nvPr>
        </p:nvGraphicFramePr>
        <p:xfrm>
          <a:off x="252000" y="1436912"/>
          <a:ext cx="8640000" cy="44997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37F21EAF-873E-418F-8C1C-61BBC23C8C0A}"/>
              </a:ext>
            </a:extLst>
          </p:cNvPr>
          <p:cNvSpPr/>
          <p:nvPr/>
        </p:nvSpPr>
        <p:spPr>
          <a:xfrm rot="16200000">
            <a:off x="4356000" y="2070000"/>
            <a:ext cx="432000" cy="9144000"/>
          </a:xfrm>
          <a:prstGeom prst="rect">
            <a:avLst/>
          </a:prstGeom>
          <a:solidFill>
            <a:srgbClr val="80BD03"/>
          </a:solidFill>
          <a:ln w="31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80BD03"/>
              </a:solidFill>
            </a:endParaRP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xmlns="" id="{A3C08719-603E-4035-ADE9-F778259CB292}"/>
              </a:ext>
            </a:extLst>
          </p:cNvPr>
          <p:cNvSpPr txBox="1"/>
          <p:nvPr/>
        </p:nvSpPr>
        <p:spPr>
          <a:xfrm>
            <a:off x="251307" y="6042842"/>
            <a:ext cx="86399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Vzpomenete si na to, čím se zabývá? </a:t>
            </a:r>
            <a:endParaRPr lang="cs-CZ" sz="1200" i="1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  <a:cs typeface="Segoe UI" pitchFamily="34" charset="0"/>
            </a:endParaRPr>
          </a:p>
        </p:txBody>
      </p:sp>
      <p:sp>
        <p:nvSpPr>
          <p:cNvPr id="10" name="Zástupný symbol pro číslo snímku 14">
            <a:extLst>
              <a:ext uri="{FF2B5EF4-FFF2-40B4-BE49-F238E27FC236}">
                <a16:creationId xmlns:a16="http://schemas.microsoft.com/office/drawing/2014/main" xmlns="" id="{EAFAF432-DB42-48FB-9327-192AB526C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39944" y="6425997"/>
            <a:ext cx="504056" cy="432003"/>
          </a:xfrm>
        </p:spPr>
        <p:txBody>
          <a:bodyPr anchor="ctr"/>
          <a:lstStyle/>
          <a:p>
            <a:pPr algn="l">
              <a:defRPr/>
            </a:pPr>
            <a:fld id="{FBB3C7DD-9DDF-49EE-82DF-F92EA860224A}" type="slidenum">
              <a:rPr lang="cs-CZ" smtClean="0">
                <a:solidFill>
                  <a:schemeClr val="bg1"/>
                </a:solidFill>
                <a:latin typeface="Helvetica LT Std" pitchFamily="34" charset="-18"/>
              </a:rPr>
              <a:pPr algn="l">
                <a:defRPr/>
              </a:pPr>
              <a:t>20</a:t>
            </a:fld>
            <a:endParaRPr lang="cs-CZ">
              <a:solidFill>
                <a:schemeClr val="bg1"/>
              </a:solidFill>
              <a:latin typeface="Helvetica LT Std" pitchFamily="34" charset="-18"/>
            </a:endParaRPr>
          </a:p>
        </p:txBody>
      </p:sp>
      <p:sp>
        <p:nvSpPr>
          <p:cNvPr id="2" name="TextovéPole 15">
            <a:extLst>
              <a:ext uri="{FF2B5EF4-FFF2-40B4-BE49-F238E27FC236}">
                <a16:creationId xmlns:a16="http://schemas.microsoft.com/office/drawing/2014/main" xmlns="" id="{2D322FE6-40B3-A9A3-ABC3-88687451C68B}"/>
              </a:ext>
            </a:extLst>
          </p:cNvPr>
          <p:cNvSpPr txBox="1"/>
          <p:nvPr/>
        </p:nvSpPr>
        <p:spPr>
          <a:xfrm>
            <a:off x="251307" y="6425999"/>
            <a:ext cx="7673010" cy="432000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>
              <a:defRPr/>
            </a:pP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Monitoring a vyhodnocení sociálního dopadu projektu „LIFE for MIRES“ na návštěvníky NP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Šumava</a:t>
            </a:r>
            <a:endParaRPr lang="cs-CZ" sz="120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Helvetica LT Std" pitchFamily="34" charset="-18"/>
              <a:cs typeface="Arial" pitchFamily="34" charset="0"/>
            </a:endParaRPr>
          </a:p>
        </p:txBody>
      </p:sp>
      <p:sp>
        <p:nvSpPr>
          <p:cNvPr id="3" name="TextovéPole 6">
            <a:extLst>
              <a:ext uri="{FF2B5EF4-FFF2-40B4-BE49-F238E27FC236}">
                <a16:creationId xmlns:a16="http://schemas.microsoft.com/office/drawing/2014/main" xmlns="" id="{0289FFB8-5739-2E64-136B-56F47759EEF0}"/>
              </a:ext>
            </a:extLst>
          </p:cNvPr>
          <p:cNvSpPr txBox="1"/>
          <p:nvPr/>
        </p:nvSpPr>
        <p:spPr>
          <a:xfrm>
            <a:off x="252001" y="118754"/>
            <a:ext cx="8640000" cy="1318159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cs-CZ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Projekt si nejčastěji spojují s obnovou mokřadů a zadržováním vody v krajině</a:t>
            </a:r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Segoe UI" pitchFamily="34" charset="0"/>
            </a:endParaRPr>
          </a:p>
          <a:p>
            <a:pPr lvl="0"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cs-CZ" sz="1200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Celkem 53 z 67 respondentů, kteří již slyšeli o projektu </a:t>
            </a:r>
            <a:r>
              <a:rPr lang="cs-CZ" sz="1200" err="1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Life</a:t>
            </a:r>
            <a:r>
              <a:rPr lang="cs-CZ" sz="1200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 </a:t>
            </a:r>
            <a:r>
              <a:rPr lang="cs-CZ" sz="1200" err="1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for</a:t>
            </a:r>
            <a:r>
              <a:rPr lang="cs-CZ" sz="1200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 </a:t>
            </a:r>
            <a:r>
              <a:rPr lang="cs-CZ" sz="1200" err="1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Mires</a:t>
            </a:r>
            <a:r>
              <a:rPr lang="cs-CZ" sz="1200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, vyplnilo otevřenou otázku o to, čím se projekt zabývá. Jasně nejčastějšími odpovědi byla  obnova mokřadů a zadržování vody v krajině. I ostatní odpovědi obsahovaly pojmy, které se týkají projektu, jako je obnova, mokřady, voda, rašeliniště nebo revitalizace. </a:t>
            </a:r>
          </a:p>
        </p:txBody>
      </p:sp>
    </p:spTree>
    <p:extLst>
      <p:ext uri="{BB962C8B-B14F-4D97-AF65-F5344CB8AC3E}">
        <p14:creationId xmlns:p14="http://schemas.microsoft.com/office/powerpoint/2010/main" val="10776379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1CF4537A-4ADD-E85B-4960-904A5901AF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1ED97F21-6088-C857-803D-ED4C8200BF27}"/>
              </a:ext>
            </a:extLst>
          </p:cNvPr>
          <p:cNvSpPr/>
          <p:nvPr/>
        </p:nvSpPr>
        <p:spPr>
          <a:xfrm rot="16200000">
            <a:off x="4356000" y="2070000"/>
            <a:ext cx="432000" cy="9144000"/>
          </a:xfrm>
          <a:prstGeom prst="rect">
            <a:avLst/>
          </a:prstGeom>
          <a:solidFill>
            <a:srgbClr val="80BD03"/>
          </a:solidFill>
          <a:ln w="31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80BD03"/>
              </a:solidFill>
            </a:endParaRPr>
          </a:p>
        </p:txBody>
      </p:sp>
      <p:sp>
        <p:nvSpPr>
          <p:cNvPr id="17" name="Zástupný symbol pro číslo snímku 14">
            <a:extLst>
              <a:ext uri="{FF2B5EF4-FFF2-40B4-BE49-F238E27FC236}">
                <a16:creationId xmlns:a16="http://schemas.microsoft.com/office/drawing/2014/main" xmlns="" id="{E7D742E7-E249-B8EA-CEFE-00881F850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39944" y="6425997"/>
            <a:ext cx="504056" cy="432003"/>
          </a:xfrm>
        </p:spPr>
        <p:txBody>
          <a:bodyPr anchor="ctr"/>
          <a:lstStyle/>
          <a:p>
            <a:pPr algn="l">
              <a:defRPr/>
            </a:pPr>
            <a:fld id="{FBB3C7DD-9DDF-49EE-82DF-F92EA860224A}" type="slidenum">
              <a:rPr lang="cs-CZ" smtClean="0">
                <a:solidFill>
                  <a:schemeClr val="bg1"/>
                </a:solidFill>
                <a:latin typeface="Helvetica LT Std" pitchFamily="34" charset="-18"/>
              </a:rPr>
              <a:pPr algn="l">
                <a:defRPr/>
              </a:pPr>
              <a:t>21</a:t>
            </a:fld>
            <a:endParaRPr lang="cs-CZ">
              <a:solidFill>
                <a:schemeClr val="bg1"/>
              </a:solidFill>
              <a:latin typeface="Helvetica LT Std" pitchFamily="34" charset="-18"/>
            </a:endParaRPr>
          </a:p>
        </p:txBody>
      </p:sp>
      <p:sp>
        <p:nvSpPr>
          <p:cNvPr id="2" name="TextovéPole 15">
            <a:extLst>
              <a:ext uri="{FF2B5EF4-FFF2-40B4-BE49-F238E27FC236}">
                <a16:creationId xmlns:a16="http://schemas.microsoft.com/office/drawing/2014/main" xmlns="" id="{79B092C4-AA08-5487-8571-E4691D39F51C}"/>
              </a:ext>
            </a:extLst>
          </p:cNvPr>
          <p:cNvSpPr txBox="1"/>
          <p:nvPr/>
        </p:nvSpPr>
        <p:spPr>
          <a:xfrm>
            <a:off x="251307" y="6425999"/>
            <a:ext cx="7673010" cy="432000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>
              <a:defRPr/>
            </a:pP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Monitoring a vyhodnocení sociálního dopadu projektu „LIFE for MIRES“ na návštěvníky NP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Šumava</a:t>
            </a:r>
            <a:endParaRPr lang="cs-CZ" sz="120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Helvetica LT Std" pitchFamily="34" charset="-18"/>
              <a:cs typeface="Arial" pitchFamily="34" charset="0"/>
            </a:endParaRPr>
          </a:p>
        </p:txBody>
      </p:sp>
      <p:sp>
        <p:nvSpPr>
          <p:cNvPr id="3" name="TextovéPole 6">
            <a:extLst>
              <a:ext uri="{FF2B5EF4-FFF2-40B4-BE49-F238E27FC236}">
                <a16:creationId xmlns:a16="http://schemas.microsoft.com/office/drawing/2014/main" xmlns="" id="{981C15D0-8F4A-8031-8AF3-981D46A69F58}"/>
              </a:ext>
            </a:extLst>
          </p:cNvPr>
          <p:cNvSpPr txBox="1"/>
          <p:nvPr/>
        </p:nvSpPr>
        <p:spPr>
          <a:xfrm>
            <a:off x="252001" y="118754"/>
            <a:ext cx="8640000" cy="1318159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cs-CZ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Většina návštěvníků ví, že NP Šumava obnovuje mokřady a rašeliniště</a:t>
            </a:r>
            <a:endParaRPr kumimoji="0" lang="cs-CZ" sz="1800" b="1" i="0" u="none" strike="noStrike" kern="1200" cap="none" spc="0" normalizeH="0" baseline="0" noProof="0">
              <a:ln>
                <a:noFill/>
              </a:ln>
              <a:solidFill>
                <a:srgbClr val="80BD03"/>
              </a:solidFill>
              <a:effectLst/>
              <a:uLnTx/>
              <a:uFillTx/>
              <a:latin typeface="Helvetica LT Std" pitchFamily="34" charset="-18"/>
              <a:ea typeface="+mn-ea"/>
              <a:cs typeface="Segoe UI" pitchFamily="34" charset="0"/>
            </a:endParaRPr>
          </a:p>
          <a:p>
            <a:pPr lvl="0"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Segoe UI" pitchFamily="34" charset="0"/>
              </a:rPr>
              <a:t>Informovanost o tom, </a:t>
            </a:r>
            <a:r>
              <a:rPr kumimoji="0" lang="cs-CZ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Segoe UI" pitchFamily="34" charset="0"/>
              </a:rPr>
              <a:t>ž</a:t>
            </a:r>
            <a:r>
              <a:rPr lang="cs-CZ" sz="1200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e Národní park Šumavu obnovuje poškozené mokřady a rašeliniště deklarovala v obou průzkumech většina respondentů. </a:t>
            </a: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Segoe UI" pitchFamily="34" charset="0"/>
              </a:rPr>
              <a:t>V roce 2024 to bylo 60 % dotázaných turistů, tedy o něco více, </a:t>
            </a:r>
            <a:r>
              <a:rPr lang="cs-CZ" sz="1200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než na začátku projektu (56 %). Tento rozdíl je však poměrně nízký a nemůžeme proto usuzovat o zásadní změně v informovanosti mezi turisty. </a:t>
            </a:r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Segoe UI" pitchFamily="34" charset="0"/>
            </a:endParaRPr>
          </a:p>
        </p:txBody>
      </p:sp>
      <p:graphicFrame>
        <p:nvGraphicFramePr>
          <p:cNvPr id="5" name="Graf 4">
            <a:extLst>
              <a:ext uri="{FF2B5EF4-FFF2-40B4-BE49-F238E27FC236}">
                <a16:creationId xmlns:a16="http://schemas.microsoft.com/office/drawing/2014/main" xmlns="" id="{8FB4612B-BD76-2D9F-64AC-AF2D877FCAB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11280458"/>
              </p:ext>
            </p:extLst>
          </p:nvPr>
        </p:nvGraphicFramePr>
        <p:xfrm>
          <a:off x="4649212" y="1449281"/>
          <a:ext cx="4320000" cy="4571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Graf 5">
            <a:extLst>
              <a:ext uri="{FF2B5EF4-FFF2-40B4-BE49-F238E27FC236}">
                <a16:creationId xmlns:a16="http://schemas.microsoft.com/office/drawing/2014/main" xmlns="" id="{EA00C298-FB57-509A-1C4D-A51B864FF28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84814902"/>
              </p:ext>
            </p:extLst>
          </p:nvPr>
        </p:nvGraphicFramePr>
        <p:xfrm>
          <a:off x="174788" y="1449281"/>
          <a:ext cx="4320000" cy="4571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ovéPole 11">
            <a:extLst>
              <a:ext uri="{FF2B5EF4-FFF2-40B4-BE49-F238E27FC236}">
                <a16:creationId xmlns:a16="http://schemas.microsoft.com/office/drawing/2014/main" xmlns="" id="{F4A3B221-6AB7-8C7D-2347-28F19F5C59BB}"/>
              </a:ext>
            </a:extLst>
          </p:cNvPr>
          <p:cNvSpPr txBox="1"/>
          <p:nvPr/>
        </p:nvSpPr>
        <p:spPr>
          <a:xfrm>
            <a:off x="251307" y="5992315"/>
            <a:ext cx="8639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Víte o tom, že NP Šumava obnovuje poškozené mokřady a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rašeliniště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 </a:t>
            </a:r>
          </a:p>
          <a:p>
            <a:pPr algn="ctr"/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Did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know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that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the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Šumava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National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Park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is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restoring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damaged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wetlands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and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peatlands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2486329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DF1BB6D-9AE2-AA0E-EA4A-AB0D4967B7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8482B01A-46B6-3AA3-73AF-7804E35133B2}"/>
              </a:ext>
            </a:extLst>
          </p:cNvPr>
          <p:cNvSpPr/>
          <p:nvPr/>
        </p:nvSpPr>
        <p:spPr>
          <a:xfrm rot="16200000">
            <a:off x="4356000" y="2070000"/>
            <a:ext cx="432000" cy="9144000"/>
          </a:xfrm>
          <a:prstGeom prst="rect">
            <a:avLst/>
          </a:prstGeom>
          <a:solidFill>
            <a:srgbClr val="80BD03"/>
          </a:solidFill>
          <a:ln w="31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80BD03"/>
              </a:solidFill>
            </a:endParaRPr>
          </a:p>
        </p:txBody>
      </p:sp>
      <p:sp>
        <p:nvSpPr>
          <p:cNvPr id="17" name="Zástupný symbol pro číslo snímku 14">
            <a:extLst>
              <a:ext uri="{FF2B5EF4-FFF2-40B4-BE49-F238E27FC236}">
                <a16:creationId xmlns:a16="http://schemas.microsoft.com/office/drawing/2014/main" xmlns="" id="{8031762A-317C-15A7-DD7D-B045FE2C8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39944" y="6425997"/>
            <a:ext cx="504056" cy="432003"/>
          </a:xfrm>
        </p:spPr>
        <p:txBody>
          <a:bodyPr anchor="ctr"/>
          <a:lstStyle/>
          <a:p>
            <a:pPr algn="l">
              <a:defRPr/>
            </a:pPr>
            <a:fld id="{FBB3C7DD-9DDF-49EE-82DF-F92EA860224A}" type="slidenum">
              <a:rPr lang="cs-CZ" smtClean="0">
                <a:solidFill>
                  <a:schemeClr val="bg1"/>
                </a:solidFill>
                <a:latin typeface="Helvetica LT Std" pitchFamily="34" charset="-18"/>
              </a:rPr>
              <a:pPr algn="l">
                <a:defRPr/>
              </a:pPr>
              <a:t>22</a:t>
            </a:fld>
            <a:endParaRPr lang="cs-CZ">
              <a:solidFill>
                <a:schemeClr val="bg1"/>
              </a:solidFill>
              <a:latin typeface="Helvetica LT Std" pitchFamily="34" charset="-18"/>
            </a:endParaRPr>
          </a:p>
        </p:txBody>
      </p:sp>
      <p:graphicFrame>
        <p:nvGraphicFramePr>
          <p:cNvPr id="13" name="Graf 12">
            <a:extLst>
              <a:ext uri="{FF2B5EF4-FFF2-40B4-BE49-F238E27FC236}">
                <a16:creationId xmlns:a16="http://schemas.microsoft.com/office/drawing/2014/main" xmlns="" id="{CAB32992-20F5-DFC9-4509-7C1AE05533E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59104531"/>
              </p:ext>
            </p:extLst>
          </p:nvPr>
        </p:nvGraphicFramePr>
        <p:xfrm>
          <a:off x="174788" y="1449281"/>
          <a:ext cx="4320000" cy="468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ovéPole 15">
            <a:extLst>
              <a:ext uri="{FF2B5EF4-FFF2-40B4-BE49-F238E27FC236}">
                <a16:creationId xmlns:a16="http://schemas.microsoft.com/office/drawing/2014/main" xmlns="" id="{FE4A4B27-1D5C-7B8D-3A7E-79FB04792B2D}"/>
              </a:ext>
            </a:extLst>
          </p:cNvPr>
          <p:cNvSpPr txBox="1"/>
          <p:nvPr/>
        </p:nvSpPr>
        <p:spPr>
          <a:xfrm>
            <a:off x="251307" y="6425999"/>
            <a:ext cx="7673010" cy="432000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>
              <a:defRPr/>
            </a:pP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Monitoring a vyhodnocení sociálního dopadu projektu „LIFE for MIRES“ na návštěvníky NP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Šumava</a:t>
            </a:r>
            <a:endParaRPr lang="cs-CZ" sz="120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Helvetica LT Std" pitchFamily="34" charset="-18"/>
              <a:cs typeface="Arial" pitchFamily="34" charset="0"/>
            </a:endParaRPr>
          </a:p>
        </p:txBody>
      </p:sp>
      <p:sp>
        <p:nvSpPr>
          <p:cNvPr id="3" name="TextovéPole 6">
            <a:extLst>
              <a:ext uri="{FF2B5EF4-FFF2-40B4-BE49-F238E27FC236}">
                <a16:creationId xmlns:a16="http://schemas.microsoft.com/office/drawing/2014/main" xmlns="" id="{BD1D4CDD-D4F1-6722-C644-8D4AC5593145}"/>
              </a:ext>
            </a:extLst>
          </p:cNvPr>
          <p:cNvSpPr txBox="1"/>
          <p:nvPr/>
        </p:nvSpPr>
        <p:spPr>
          <a:xfrm>
            <a:off x="252001" y="118754"/>
            <a:ext cx="8640000" cy="1318159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cs-CZ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Většina informovaných obnovované mokřady a rašeliniště i viděla</a:t>
            </a:r>
            <a:endParaRPr kumimoji="0" lang="cs-CZ" sz="1800" b="1" i="0" u="none" strike="noStrike" kern="1200" cap="none" spc="0" normalizeH="0" baseline="0" noProof="0">
              <a:ln>
                <a:noFill/>
              </a:ln>
              <a:solidFill>
                <a:srgbClr val="80BD03"/>
              </a:solidFill>
              <a:effectLst/>
              <a:uLnTx/>
              <a:uFillTx/>
              <a:latin typeface="Helvetica LT Std" pitchFamily="34" charset="-18"/>
              <a:ea typeface="+mn-ea"/>
              <a:cs typeface="Segoe UI" pitchFamily="34" charset="0"/>
            </a:endParaRPr>
          </a:p>
          <a:p>
            <a:pPr lvl="0"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Segoe UI" pitchFamily="34" charset="0"/>
              </a:rPr>
              <a:t>V navazující otázce jsme zjišťovali, zda </a:t>
            </a:r>
            <a:r>
              <a:rPr lang="cs-CZ" sz="1200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dotazovaní turisté již viděli obnovované mokřady a rašeliniště. </a:t>
            </a: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Segoe UI" pitchFamily="34" charset="0"/>
              </a:rPr>
              <a:t>O trochu více respondentů to uvedlo v roce 2024 (37 %) než v </a:t>
            </a:r>
            <a:r>
              <a:rPr lang="cs-CZ" sz="1200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prvním šetření (32 %). Ukázalo se, že mezi těmi co mají informace o obnově mokřadů ze strany Správy národního parku takové odpovědi převládají.</a:t>
            </a:r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Segoe UI" pitchFamily="34" charset="0"/>
            </a:endParaRPr>
          </a:p>
        </p:txBody>
      </p:sp>
      <p:graphicFrame>
        <p:nvGraphicFramePr>
          <p:cNvPr id="5" name="Graf 4">
            <a:extLst>
              <a:ext uri="{FF2B5EF4-FFF2-40B4-BE49-F238E27FC236}">
                <a16:creationId xmlns:a16="http://schemas.microsoft.com/office/drawing/2014/main" xmlns="" id="{8EC30CD3-8CDF-724F-0E1F-C01ADE285B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84633340"/>
              </p:ext>
            </p:extLst>
          </p:nvPr>
        </p:nvGraphicFramePr>
        <p:xfrm>
          <a:off x="4649212" y="1449281"/>
          <a:ext cx="4320000" cy="468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ovéPole 11">
            <a:extLst>
              <a:ext uri="{FF2B5EF4-FFF2-40B4-BE49-F238E27FC236}">
                <a16:creationId xmlns:a16="http://schemas.microsoft.com/office/drawing/2014/main" xmlns="" id="{737B178E-B648-070A-CB2E-BC465747796A}"/>
              </a:ext>
            </a:extLst>
          </p:cNvPr>
          <p:cNvSpPr txBox="1"/>
          <p:nvPr/>
        </p:nvSpPr>
        <p:spPr>
          <a:xfrm>
            <a:off x="251307" y="6138481"/>
            <a:ext cx="86399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Viděl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(a)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jste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nějaké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z nich?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Have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seen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any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of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them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</a:t>
            </a:r>
            <a:endParaRPr lang="pt-BR" sz="1200" i="1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12001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7AE24B2-A6F7-E49F-5062-467AFA53C2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03AC33D0-AB3C-649B-E141-4604175EA70E}"/>
              </a:ext>
            </a:extLst>
          </p:cNvPr>
          <p:cNvSpPr/>
          <p:nvPr/>
        </p:nvSpPr>
        <p:spPr>
          <a:xfrm rot="16200000">
            <a:off x="4356000" y="2070000"/>
            <a:ext cx="432000" cy="9144000"/>
          </a:xfrm>
          <a:prstGeom prst="rect">
            <a:avLst/>
          </a:prstGeom>
          <a:solidFill>
            <a:srgbClr val="80BD03"/>
          </a:solidFill>
          <a:ln w="31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80BD03"/>
              </a:solidFill>
            </a:endParaRPr>
          </a:p>
        </p:txBody>
      </p:sp>
      <p:sp>
        <p:nvSpPr>
          <p:cNvPr id="17" name="Zástupný symbol pro číslo snímku 14">
            <a:extLst>
              <a:ext uri="{FF2B5EF4-FFF2-40B4-BE49-F238E27FC236}">
                <a16:creationId xmlns:a16="http://schemas.microsoft.com/office/drawing/2014/main" xmlns="" id="{B06E0C1C-5487-DF29-82FA-9CAB9CC02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39944" y="6425997"/>
            <a:ext cx="504056" cy="432003"/>
          </a:xfrm>
        </p:spPr>
        <p:txBody>
          <a:bodyPr anchor="ctr"/>
          <a:lstStyle/>
          <a:p>
            <a:pPr algn="l">
              <a:defRPr/>
            </a:pPr>
            <a:fld id="{FBB3C7DD-9DDF-49EE-82DF-F92EA860224A}" type="slidenum">
              <a:rPr lang="cs-CZ" smtClean="0">
                <a:solidFill>
                  <a:schemeClr val="bg1"/>
                </a:solidFill>
                <a:latin typeface="Helvetica LT Std" pitchFamily="34" charset="-18"/>
              </a:rPr>
              <a:pPr algn="l">
                <a:defRPr/>
              </a:pPr>
              <a:t>23</a:t>
            </a:fld>
            <a:endParaRPr lang="cs-CZ">
              <a:solidFill>
                <a:schemeClr val="bg1"/>
              </a:solidFill>
              <a:latin typeface="Helvetica LT Std" pitchFamily="34" charset="-18"/>
            </a:endParaRPr>
          </a:p>
        </p:txBody>
      </p:sp>
      <p:graphicFrame>
        <p:nvGraphicFramePr>
          <p:cNvPr id="20" name="Graf 19">
            <a:extLst>
              <a:ext uri="{FF2B5EF4-FFF2-40B4-BE49-F238E27FC236}">
                <a16:creationId xmlns:a16="http://schemas.microsoft.com/office/drawing/2014/main" xmlns="" id="{27A36238-1F37-31BC-610C-951F7D7BEF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12868700"/>
              </p:ext>
            </p:extLst>
          </p:nvPr>
        </p:nvGraphicFramePr>
        <p:xfrm>
          <a:off x="4649210" y="1448355"/>
          <a:ext cx="4320001" cy="47024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ovéPole 15">
            <a:extLst>
              <a:ext uri="{FF2B5EF4-FFF2-40B4-BE49-F238E27FC236}">
                <a16:creationId xmlns:a16="http://schemas.microsoft.com/office/drawing/2014/main" xmlns="" id="{905D3B09-9615-660F-800F-DF803BCE320C}"/>
              </a:ext>
            </a:extLst>
          </p:cNvPr>
          <p:cNvSpPr txBox="1"/>
          <p:nvPr/>
        </p:nvSpPr>
        <p:spPr>
          <a:xfrm>
            <a:off x="251307" y="6425999"/>
            <a:ext cx="7673010" cy="432000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>
              <a:defRPr/>
            </a:pP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Monitoring a vyhodnocení sociálního dopadu projektu „LIFE for MIRES“ na návštěvníky NP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Šumava</a:t>
            </a:r>
            <a:endParaRPr lang="cs-CZ" sz="120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Helvetica LT Std" pitchFamily="34" charset="-18"/>
              <a:cs typeface="Arial" pitchFamily="34" charset="0"/>
            </a:endParaRPr>
          </a:p>
        </p:txBody>
      </p:sp>
      <p:sp>
        <p:nvSpPr>
          <p:cNvPr id="3" name="TextovéPole 6">
            <a:extLst>
              <a:ext uri="{FF2B5EF4-FFF2-40B4-BE49-F238E27FC236}">
                <a16:creationId xmlns:a16="http://schemas.microsoft.com/office/drawing/2014/main" xmlns="" id="{818F1415-27AD-D329-99D5-926C3694C2CC}"/>
              </a:ext>
            </a:extLst>
          </p:cNvPr>
          <p:cNvSpPr txBox="1"/>
          <p:nvPr/>
        </p:nvSpPr>
        <p:spPr>
          <a:xfrm>
            <a:off x="252001" y="118754"/>
            <a:ext cx="8640000" cy="1318159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cs-CZ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Obnovované mokřady a rašeliniště se turistům líbí </a:t>
            </a:r>
            <a:endParaRPr kumimoji="0" lang="cs-CZ" sz="1800" b="1" i="0" u="none" strike="noStrike" kern="1200" cap="none" spc="0" normalizeH="0" baseline="0" noProof="0">
              <a:ln>
                <a:noFill/>
              </a:ln>
              <a:solidFill>
                <a:srgbClr val="80BD03"/>
              </a:solidFill>
              <a:effectLst/>
              <a:uLnTx/>
              <a:uFillTx/>
              <a:latin typeface="Helvetica LT Std" pitchFamily="34" charset="-18"/>
              <a:ea typeface="+mn-ea"/>
              <a:cs typeface="Segoe UI" pitchFamily="34" charset="0"/>
            </a:endParaRPr>
          </a:p>
          <a:p>
            <a:pPr lvl="0"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cs-CZ" sz="1200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Turistů, kteří uvedli, že viděli některé z obnovovaných mokřadů a rašelinišť jsme se také zeptali, zda se jim líbila. Výsledky ukazují výraznou dominanci kladných odpovědí. V roce 2019 takto odpovědělo až 98 % dotazovaných (76 % se rozhodně líbila a 22 % spíše líbila), v roce 2024 pak 93 % (65 % se rozhodně líbila a 28 % spíše líbila).</a:t>
            </a:r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Segoe UI" pitchFamily="34" charset="0"/>
            </a:endParaRPr>
          </a:p>
        </p:txBody>
      </p:sp>
      <p:graphicFrame>
        <p:nvGraphicFramePr>
          <p:cNvPr id="5" name="Graf 4">
            <a:extLst>
              <a:ext uri="{FF2B5EF4-FFF2-40B4-BE49-F238E27FC236}">
                <a16:creationId xmlns:a16="http://schemas.microsoft.com/office/drawing/2014/main" xmlns="" id="{36E7E227-BE7D-494A-1A96-DF7D4CB61D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88691642"/>
              </p:ext>
            </p:extLst>
          </p:nvPr>
        </p:nvGraphicFramePr>
        <p:xfrm>
          <a:off x="174789" y="1448355"/>
          <a:ext cx="4320001" cy="47024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ovéPole 11">
            <a:extLst>
              <a:ext uri="{FF2B5EF4-FFF2-40B4-BE49-F238E27FC236}">
                <a16:creationId xmlns:a16="http://schemas.microsoft.com/office/drawing/2014/main" xmlns="" id="{9513B65D-70EA-CA45-BAF7-22075E367EE9}"/>
              </a:ext>
            </a:extLst>
          </p:cNvPr>
          <p:cNvSpPr txBox="1"/>
          <p:nvPr/>
        </p:nvSpPr>
        <p:spPr>
          <a:xfrm>
            <a:off x="251307" y="6138481"/>
            <a:ext cx="86399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Líbila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se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Vám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Did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like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it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</a:t>
            </a:r>
            <a:endParaRPr lang="pt-BR" sz="1200" i="1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55286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F1C4E52-4774-730D-FCA6-42F8D43C40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AA91838A-1157-16FE-2AB5-0F2D0126CE24}"/>
              </a:ext>
            </a:extLst>
          </p:cNvPr>
          <p:cNvSpPr/>
          <p:nvPr/>
        </p:nvSpPr>
        <p:spPr>
          <a:xfrm rot="16200000">
            <a:off x="4356000" y="2070000"/>
            <a:ext cx="432000" cy="9144000"/>
          </a:xfrm>
          <a:prstGeom prst="rect">
            <a:avLst/>
          </a:prstGeom>
          <a:solidFill>
            <a:srgbClr val="80BD03"/>
          </a:solidFill>
          <a:ln w="31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80BD03"/>
              </a:solidFill>
            </a:endParaRPr>
          </a:p>
        </p:txBody>
      </p:sp>
      <p:sp>
        <p:nvSpPr>
          <p:cNvPr id="17" name="Zástupný symbol pro číslo snímku 14">
            <a:extLst>
              <a:ext uri="{FF2B5EF4-FFF2-40B4-BE49-F238E27FC236}">
                <a16:creationId xmlns:a16="http://schemas.microsoft.com/office/drawing/2014/main" xmlns="" id="{551B1407-508B-63BC-AC4E-13EB07F2D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39944" y="6425997"/>
            <a:ext cx="504056" cy="432003"/>
          </a:xfrm>
        </p:spPr>
        <p:txBody>
          <a:bodyPr anchor="ctr"/>
          <a:lstStyle/>
          <a:p>
            <a:pPr algn="l">
              <a:defRPr/>
            </a:pPr>
            <a:fld id="{FBB3C7DD-9DDF-49EE-82DF-F92EA860224A}" type="slidenum">
              <a:rPr lang="cs-CZ" smtClean="0">
                <a:solidFill>
                  <a:schemeClr val="bg1"/>
                </a:solidFill>
                <a:latin typeface="Helvetica LT Std" pitchFamily="34" charset="-18"/>
              </a:rPr>
              <a:pPr algn="l">
                <a:defRPr/>
              </a:pPr>
              <a:t>24</a:t>
            </a:fld>
            <a:endParaRPr lang="cs-CZ">
              <a:solidFill>
                <a:schemeClr val="bg1"/>
              </a:solidFill>
              <a:latin typeface="Helvetica LT Std" pitchFamily="34" charset="-18"/>
            </a:endParaRPr>
          </a:p>
        </p:txBody>
      </p:sp>
      <p:graphicFrame>
        <p:nvGraphicFramePr>
          <p:cNvPr id="5" name="Graf 4">
            <a:extLst>
              <a:ext uri="{FF2B5EF4-FFF2-40B4-BE49-F238E27FC236}">
                <a16:creationId xmlns:a16="http://schemas.microsoft.com/office/drawing/2014/main" xmlns="" id="{794E7DF2-9B6E-F59F-4049-FE7B674FD5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54215955"/>
              </p:ext>
            </p:extLst>
          </p:nvPr>
        </p:nvGraphicFramePr>
        <p:xfrm>
          <a:off x="154426" y="1436911"/>
          <a:ext cx="4320000" cy="4713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Graf 5">
            <a:extLst>
              <a:ext uri="{FF2B5EF4-FFF2-40B4-BE49-F238E27FC236}">
                <a16:creationId xmlns:a16="http://schemas.microsoft.com/office/drawing/2014/main" xmlns="" id="{81C78803-5203-F41F-3D46-0DAAC1C31E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15940634"/>
              </p:ext>
            </p:extLst>
          </p:nvPr>
        </p:nvGraphicFramePr>
        <p:xfrm>
          <a:off x="4669573" y="1436910"/>
          <a:ext cx="4320000" cy="4713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ovéPole 6">
            <a:extLst>
              <a:ext uri="{FF2B5EF4-FFF2-40B4-BE49-F238E27FC236}">
                <a16:creationId xmlns:a16="http://schemas.microsoft.com/office/drawing/2014/main" xmlns="" id="{5B0670F3-95DE-BCE8-0F45-D3E3F3A7996B}"/>
              </a:ext>
            </a:extLst>
          </p:cNvPr>
          <p:cNvSpPr txBox="1"/>
          <p:nvPr/>
        </p:nvSpPr>
        <p:spPr>
          <a:xfrm>
            <a:off x="251307" y="118751"/>
            <a:ext cx="8640000" cy="1318159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cs-CZ" b="1" dirty="0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Informovanost o síti Natura 2000 je mezi turisty stabilně nízká</a:t>
            </a:r>
            <a:endParaRPr kumimoji="0" lang="cs-CZ" sz="1800" b="1" i="0" u="none" strike="noStrike" kern="1200" cap="none" spc="0" normalizeH="0" baseline="0" noProof="0" dirty="0">
              <a:ln>
                <a:noFill/>
              </a:ln>
              <a:solidFill>
                <a:srgbClr val="80BD03"/>
              </a:solidFill>
              <a:effectLst/>
              <a:uLnTx/>
              <a:uFillTx/>
              <a:latin typeface="Helvetica LT Std" pitchFamily="34" charset="-18"/>
              <a:ea typeface="+mn-ea"/>
              <a:cs typeface="Segoe UI" pitchFamily="34" charset="0"/>
            </a:endParaRPr>
          </a:p>
          <a:p>
            <a:pPr lvl="0"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Segoe UI" pitchFamily="34" charset="0"/>
              </a:rPr>
              <a:t>Podíl turistů, kteří znají síť Natura 2000 byl v obou průzkumech poměrně nízký. Pouze pětina respondentů shodně uvedla, že ví o co jde. V roce 2019 dalších</a:t>
            </a:r>
            <a:r>
              <a:rPr lang="cs-CZ" sz="1200" dirty="0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 30% odpovědělo, že tento pojem již slyšelo, ale neví, o co jde. V roce 2024 takto odpověděla čtvrtina. Až polovina respondentů v prvním šetření respektive 55 % v tom dalším uvedlo, že o </a:t>
            </a:r>
            <a:r>
              <a:rPr lang="cs-CZ" sz="1200" dirty="0" err="1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Natuře</a:t>
            </a:r>
            <a:r>
              <a:rPr lang="cs-CZ" sz="1200" dirty="0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 2000 nikdy neslyšelo.</a:t>
            </a:r>
            <a:endParaRPr kumimoji="0" lang="cs-CZ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Segoe UI" pitchFamily="34" charset="0"/>
            </a:endParaRPr>
          </a:p>
        </p:txBody>
      </p:sp>
      <p:sp>
        <p:nvSpPr>
          <p:cNvPr id="10" name="TextovéPole 15">
            <a:extLst>
              <a:ext uri="{FF2B5EF4-FFF2-40B4-BE49-F238E27FC236}">
                <a16:creationId xmlns:a16="http://schemas.microsoft.com/office/drawing/2014/main" xmlns="" id="{E79FD9DF-E097-6772-1373-B85FC7C6E9C6}"/>
              </a:ext>
            </a:extLst>
          </p:cNvPr>
          <p:cNvSpPr txBox="1"/>
          <p:nvPr/>
        </p:nvSpPr>
        <p:spPr>
          <a:xfrm>
            <a:off x="251307" y="6425999"/>
            <a:ext cx="7673010" cy="432000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>
              <a:defRPr/>
            </a:pP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Monitoring a vyhodnocení sociálního dopadu projektu „LIFE for MIRES“ na návštěvníky NP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Šumava</a:t>
            </a:r>
            <a:endParaRPr lang="cs-CZ" sz="120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Helvetica LT Std" pitchFamily="34" charset="-18"/>
              <a:cs typeface="Arial" pitchFamily="34" charset="0"/>
            </a:endParaRP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xmlns="" id="{8D700CDE-8F98-6D72-326B-B42E186682BD}"/>
              </a:ext>
            </a:extLst>
          </p:cNvPr>
          <p:cNvSpPr txBox="1"/>
          <p:nvPr/>
        </p:nvSpPr>
        <p:spPr>
          <a:xfrm>
            <a:off x="252000" y="6149924"/>
            <a:ext cx="86399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Slyšel(a) jste o síti Natura 2000? </a:t>
            </a:r>
            <a:r>
              <a:rPr lang="pt-BR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Have</a:t>
            </a:r>
            <a:r>
              <a:rPr lang="pt-BR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t-BR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</a:t>
            </a:r>
            <a:r>
              <a:rPr lang="pt-BR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t-BR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heard</a:t>
            </a:r>
            <a:r>
              <a:rPr lang="pt-BR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t-BR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of</a:t>
            </a:r>
            <a:r>
              <a:rPr lang="pt-BR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t-BR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the</a:t>
            </a:r>
            <a:r>
              <a:rPr lang="pt-BR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Natura 2000 network?</a:t>
            </a:r>
          </a:p>
        </p:txBody>
      </p:sp>
    </p:spTree>
    <p:extLst>
      <p:ext uri="{BB962C8B-B14F-4D97-AF65-F5344CB8AC3E}">
        <p14:creationId xmlns:p14="http://schemas.microsoft.com/office/powerpoint/2010/main" val="17081796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 txBox="1">
            <a:spLocks/>
          </p:cNvSpPr>
          <p:nvPr/>
        </p:nvSpPr>
        <p:spPr>
          <a:xfrm>
            <a:off x="599907" y="3429000"/>
            <a:ext cx="8810722" cy="45475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cs-CZ" sz="1846">
                <a:solidFill>
                  <a:srgbClr val="80BD03"/>
                </a:solidFill>
                <a:latin typeface="Helvetica LT Std" pitchFamily="34" charset="-18"/>
                <a:ea typeface="+mj-ea"/>
                <a:cs typeface="Arial" pitchFamily="34" charset="0"/>
              </a:rPr>
              <a:t>Přílohy</a:t>
            </a:r>
          </a:p>
        </p:txBody>
      </p:sp>
      <p:sp>
        <p:nvSpPr>
          <p:cNvPr id="7" name="Podnadpis 2"/>
          <p:cNvSpPr txBox="1">
            <a:spLocks/>
          </p:cNvSpPr>
          <p:nvPr/>
        </p:nvSpPr>
        <p:spPr bwMode="auto">
          <a:xfrm>
            <a:off x="897616" y="3883759"/>
            <a:ext cx="7935235" cy="1947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98474" indent="-498474">
              <a:spcBef>
                <a:spcPct val="20000"/>
              </a:spcBef>
            </a:pPr>
            <a:r>
              <a:rPr lang="cs-CZ" sz="1400">
                <a:solidFill>
                  <a:schemeClr val="tx1">
                    <a:lumMod val="65000"/>
                    <a:lumOff val="35000"/>
                  </a:schemeClr>
                </a:solidFill>
                <a:latin typeface="Helvetica LT Std" pitchFamily="34" charset="-18"/>
                <a:cs typeface="Segoe UI" pitchFamily="34" charset="0"/>
              </a:rPr>
              <a:t>Příloha č. 1: Dotazník</a:t>
            </a:r>
          </a:p>
          <a:p>
            <a:pPr marL="498474" indent="-498474">
              <a:spcBef>
                <a:spcPct val="20000"/>
              </a:spcBef>
            </a:pPr>
            <a:r>
              <a:rPr lang="cs-CZ" sz="1400">
                <a:solidFill>
                  <a:schemeClr val="tx1">
                    <a:lumMod val="65000"/>
                    <a:lumOff val="35000"/>
                  </a:schemeClr>
                </a:solidFill>
                <a:latin typeface="Helvetica LT Std" pitchFamily="34" charset="-18"/>
                <a:cs typeface="Segoe UI" pitchFamily="34" charset="0"/>
              </a:rPr>
              <a:t>Příloha č. 2: Datová matice (SPSS)</a:t>
            </a:r>
          </a:p>
          <a:p>
            <a:pPr marL="498474" indent="-498474">
              <a:spcBef>
                <a:spcPct val="20000"/>
              </a:spcBef>
            </a:pPr>
            <a:r>
              <a:rPr lang="cs-CZ" sz="1400">
                <a:solidFill>
                  <a:schemeClr val="tx1">
                    <a:lumMod val="65000"/>
                    <a:lumOff val="35000"/>
                  </a:schemeClr>
                </a:solidFill>
                <a:latin typeface="Helvetica LT Std" pitchFamily="34" charset="-18"/>
                <a:cs typeface="Segoe UI" pitchFamily="34" charset="0"/>
              </a:rPr>
              <a:t>Příloha č. 3: Datová matice (Excel)</a:t>
            </a:r>
          </a:p>
          <a:p>
            <a:pPr marL="498474" indent="-498474">
              <a:spcBef>
                <a:spcPct val="20000"/>
              </a:spcBef>
            </a:pPr>
            <a:r>
              <a:rPr lang="cs-CZ" sz="1400">
                <a:solidFill>
                  <a:schemeClr val="tx1">
                    <a:lumMod val="65000"/>
                    <a:lumOff val="35000"/>
                  </a:schemeClr>
                </a:solidFill>
                <a:latin typeface="Helvetica LT Std" pitchFamily="34" charset="-18"/>
                <a:cs typeface="Segoe UI" pitchFamily="34" charset="0"/>
              </a:rPr>
              <a:t>Příloha č. 4 Analýza slovních odpovědí</a:t>
            </a:r>
          </a:p>
          <a:p>
            <a:pPr marL="498474" indent="-498474">
              <a:spcBef>
                <a:spcPct val="20000"/>
              </a:spcBef>
            </a:pPr>
            <a:r>
              <a:rPr lang="cs-CZ" sz="1400">
                <a:solidFill>
                  <a:schemeClr val="tx1">
                    <a:lumMod val="65000"/>
                    <a:lumOff val="35000"/>
                  </a:schemeClr>
                </a:solidFill>
                <a:latin typeface="Helvetica LT Std" pitchFamily="34" charset="-18"/>
                <a:cs typeface="Segoe UI" pitchFamily="34" charset="0"/>
              </a:rPr>
              <a:t>Příloha č. 5 Soubor s grafy</a:t>
            </a:r>
          </a:p>
          <a:p>
            <a:pPr marL="498474" indent="-498474">
              <a:spcBef>
                <a:spcPct val="20000"/>
              </a:spcBef>
            </a:pPr>
            <a:r>
              <a:rPr lang="cs-CZ" sz="1400">
                <a:solidFill>
                  <a:schemeClr val="tx1">
                    <a:lumMod val="65000"/>
                    <a:lumOff val="35000"/>
                  </a:schemeClr>
                </a:solidFill>
                <a:latin typeface="Helvetica LT Std" pitchFamily="34" charset="-18"/>
                <a:cs typeface="Segoe UI" pitchFamily="34" charset="0"/>
              </a:rPr>
              <a:t> </a:t>
            </a:r>
            <a:endParaRPr lang="cs-CZ" sz="1400">
              <a:solidFill>
                <a:srgbClr val="80BD03"/>
              </a:solidFill>
              <a:latin typeface="Helvetica LT Std" pitchFamily="34" charset="-18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20780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xmlns="" id="{E4A6A629-5752-4B42-9AAB-184180B6CB3F}"/>
              </a:ext>
            </a:extLst>
          </p:cNvPr>
          <p:cNvSpPr txBox="1">
            <a:spLocks/>
          </p:cNvSpPr>
          <p:nvPr/>
        </p:nvSpPr>
        <p:spPr>
          <a:xfrm>
            <a:off x="599907" y="3429000"/>
            <a:ext cx="8810722" cy="45475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cs-CZ" sz="2400">
                <a:solidFill>
                  <a:srgbClr val="80BD03"/>
                </a:solidFill>
                <a:latin typeface="Helvetica LT Std" pitchFamily="34" charset="-18"/>
                <a:ea typeface="+mj-ea"/>
                <a:cs typeface="Arial" pitchFamily="34" charset="0"/>
              </a:rPr>
              <a:t>Kontakt</a:t>
            </a:r>
            <a:endParaRPr lang="cs-CZ" sz="1846">
              <a:solidFill>
                <a:srgbClr val="80BD03"/>
              </a:solidFill>
              <a:latin typeface="Helvetica LT Std" pitchFamily="34" charset="-18"/>
              <a:ea typeface="+mj-ea"/>
              <a:cs typeface="Arial" pitchFamily="34" charset="0"/>
            </a:endParaRPr>
          </a:p>
        </p:txBody>
      </p:sp>
      <p:sp>
        <p:nvSpPr>
          <p:cNvPr id="7" name="Podnadpis 2"/>
          <p:cNvSpPr txBox="1">
            <a:spLocks/>
          </p:cNvSpPr>
          <p:nvPr/>
        </p:nvSpPr>
        <p:spPr bwMode="auto">
          <a:xfrm>
            <a:off x="599907" y="3960751"/>
            <a:ext cx="7935235" cy="1947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98474" indent="-498474">
              <a:spcBef>
                <a:spcPct val="20000"/>
              </a:spcBef>
            </a:pPr>
            <a:r>
              <a:rPr lang="cs-CZ" sz="1846">
                <a:solidFill>
                  <a:schemeClr val="tx1">
                    <a:lumMod val="65000"/>
                    <a:lumOff val="35000"/>
                  </a:schemeClr>
                </a:solidFill>
                <a:latin typeface="Helvetica LT Std" pitchFamily="34" charset="-18"/>
                <a:cs typeface="Segoe UI" pitchFamily="34" charset="0"/>
              </a:rPr>
              <a:t>Mgr. Tomáš Chabada, Ph.D.</a:t>
            </a:r>
          </a:p>
          <a:p>
            <a:pPr>
              <a:spcBef>
                <a:spcPct val="20000"/>
              </a:spcBef>
            </a:pPr>
            <a:endParaRPr lang="cs-CZ" sz="100">
              <a:solidFill>
                <a:schemeClr val="tx1">
                  <a:lumMod val="65000"/>
                  <a:lumOff val="35000"/>
                </a:schemeClr>
              </a:solidFill>
              <a:latin typeface="Georgia" pitchFamily="18" charset="0"/>
              <a:cs typeface="Segoe UI" pitchFamily="34" charset="0"/>
            </a:endParaRPr>
          </a:p>
          <a:p>
            <a:pPr>
              <a:spcBef>
                <a:spcPct val="20000"/>
              </a:spcBef>
            </a:pPr>
            <a:endParaRPr lang="cs-CZ" sz="100">
              <a:solidFill>
                <a:schemeClr val="tx1">
                  <a:lumMod val="65000"/>
                  <a:lumOff val="35000"/>
                </a:schemeClr>
              </a:solidFill>
              <a:latin typeface="Georgia" pitchFamily="18" charset="0"/>
              <a:cs typeface="Segoe UI" pitchFamily="34" charset="0"/>
            </a:endParaRPr>
          </a:p>
          <a:p>
            <a:pPr>
              <a:spcBef>
                <a:spcPct val="20000"/>
              </a:spcBef>
            </a:pPr>
            <a:endParaRPr lang="cs-CZ" sz="100">
              <a:solidFill>
                <a:schemeClr val="tx1">
                  <a:lumMod val="65000"/>
                  <a:lumOff val="35000"/>
                </a:schemeClr>
              </a:solidFill>
              <a:latin typeface="Georgia" pitchFamily="18" charset="0"/>
              <a:cs typeface="Segoe UI" pitchFamily="34" charset="0"/>
            </a:endParaRPr>
          </a:p>
          <a:p>
            <a:pPr>
              <a:spcBef>
                <a:spcPct val="20000"/>
              </a:spcBef>
            </a:pPr>
            <a:endParaRPr lang="cs-CZ" sz="100">
              <a:solidFill>
                <a:schemeClr val="tx1">
                  <a:lumMod val="65000"/>
                  <a:lumOff val="35000"/>
                </a:schemeClr>
              </a:solidFill>
              <a:latin typeface="Georgia" pitchFamily="18" charset="0"/>
              <a:cs typeface="Segoe UI" pitchFamily="34" charset="0"/>
            </a:endParaRPr>
          </a:p>
          <a:p>
            <a:pPr>
              <a:spcBef>
                <a:spcPct val="20000"/>
              </a:spcBef>
            </a:pPr>
            <a:endParaRPr lang="cs-CZ" sz="100">
              <a:solidFill>
                <a:schemeClr val="tx1">
                  <a:lumMod val="65000"/>
                  <a:lumOff val="35000"/>
                </a:schemeClr>
              </a:solidFill>
              <a:latin typeface="Georgia" pitchFamily="18" charset="0"/>
              <a:cs typeface="Segoe UI" pitchFamily="34" charset="0"/>
            </a:endParaRPr>
          </a:p>
          <a:p>
            <a:pPr>
              <a:spcBef>
                <a:spcPct val="20000"/>
              </a:spcBef>
            </a:pPr>
            <a:endParaRPr lang="cs-CZ" sz="462">
              <a:solidFill>
                <a:schemeClr val="tx1">
                  <a:lumMod val="65000"/>
                  <a:lumOff val="35000"/>
                </a:schemeClr>
              </a:solidFill>
              <a:latin typeface="Helvetica LT Std" pitchFamily="34" charset="-18"/>
              <a:cs typeface="Segoe UI" pitchFamily="34" charset="0"/>
            </a:endParaRPr>
          </a:p>
          <a:p>
            <a:pPr>
              <a:spcBef>
                <a:spcPct val="20000"/>
              </a:spcBef>
            </a:pPr>
            <a:r>
              <a:rPr lang="cs-CZ" sz="1846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tomaschabada@gmail.com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9F117F37-F069-97B4-E378-DDE672FCB6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>
            <a:extLst>
              <a:ext uri="{FF2B5EF4-FFF2-40B4-BE49-F238E27FC236}">
                <a16:creationId xmlns:a16="http://schemas.microsoft.com/office/drawing/2014/main" xmlns="" id="{93DB4595-D21F-19EF-8440-A2E9081B369E}"/>
              </a:ext>
            </a:extLst>
          </p:cNvPr>
          <p:cNvSpPr/>
          <p:nvPr/>
        </p:nvSpPr>
        <p:spPr>
          <a:xfrm rot="16200000">
            <a:off x="4356000" y="2070000"/>
            <a:ext cx="432000" cy="9144000"/>
          </a:xfrm>
          <a:prstGeom prst="rect">
            <a:avLst/>
          </a:prstGeom>
          <a:solidFill>
            <a:srgbClr val="80BD03"/>
          </a:solidFill>
          <a:ln w="31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80BD03"/>
              </a:solidFill>
            </a:endParaRPr>
          </a:p>
        </p:txBody>
      </p:sp>
      <p:sp>
        <p:nvSpPr>
          <p:cNvPr id="20" name="TextovéPole 19">
            <a:extLst>
              <a:ext uri="{FF2B5EF4-FFF2-40B4-BE49-F238E27FC236}">
                <a16:creationId xmlns:a16="http://schemas.microsoft.com/office/drawing/2014/main" xmlns="" id="{8F2C1085-C488-0A02-4AAE-4635F299C9D6}"/>
              </a:ext>
            </a:extLst>
          </p:cNvPr>
          <p:cNvSpPr txBox="1"/>
          <p:nvPr/>
        </p:nvSpPr>
        <p:spPr>
          <a:xfrm>
            <a:off x="8712854" y="6426000"/>
            <a:ext cx="357600" cy="432000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1200">
                <a:solidFill>
                  <a:schemeClr val="bg1"/>
                </a:solidFill>
                <a:latin typeface="Helvetica LT Std" pitchFamily="34" charset="-18"/>
              </a:rPr>
              <a:t>2 </a:t>
            </a: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xmlns="" id="{FA3D3A9E-5C98-01EC-78A2-63438FFE6B26}"/>
              </a:ext>
            </a:extLst>
          </p:cNvPr>
          <p:cNvSpPr txBox="1"/>
          <p:nvPr/>
        </p:nvSpPr>
        <p:spPr>
          <a:xfrm>
            <a:off x="251307" y="127378"/>
            <a:ext cx="4200719" cy="6298620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  <a:prstDash val="solid"/>
          </a:ln>
        </p:spPr>
        <p:txBody>
          <a:bodyPr/>
          <a:lstStyle/>
          <a:p>
            <a:pPr>
              <a:defRPr/>
            </a:pPr>
            <a:r>
              <a:rPr lang="cs-CZ" b="1">
                <a:solidFill>
                  <a:srgbClr val="80BD03"/>
                </a:solidFill>
                <a:latin typeface="Helvetica LT Std"/>
                <a:cs typeface="Segoe UI" pitchFamily="34" charset="0"/>
              </a:rPr>
              <a:t>Výzkumný vzorek – 2019</a:t>
            </a:r>
          </a:p>
          <a:p>
            <a:pPr>
              <a:defRPr/>
            </a:pPr>
            <a:endParaRPr kumimoji="0" lang="cs-CZ" sz="500" b="1" i="0" u="none" strike="noStrike" kern="1200" cap="none" spc="0" normalizeH="0" baseline="0" noProof="0">
              <a:ln>
                <a:noFill/>
              </a:ln>
              <a:solidFill>
                <a:srgbClr val="8EB149"/>
              </a:solidFill>
              <a:effectLst/>
              <a:uLnTx/>
              <a:uFillTx/>
              <a:latin typeface="Helvetica LT Std" pitchFamily="34" charset="-18"/>
              <a:ea typeface="+mn-ea"/>
              <a:cs typeface="Segoe UI" pitchFamily="34" charset="0"/>
            </a:endParaRPr>
          </a:p>
          <a:p>
            <a:pPr marL="232621" marR="0" lvl="0" indent="-232621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4"/>
              </a:spcAft>
              <a:buClr>
                <a:srgbClr val="80BD03"/>
              </a:buClr>
              <a:buSzTx/>
              <a:buFont typeface="Georgia" pitchFamily="18" charset="0"/>
              <a:buChar char="*"/>
              <a:tabLst/>
              <a:defRPr/>
            </a:pPr>
            <a:r>
              <a:rPr kumimoji="0" lang="cs-CZ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Segoe UI" pitchFamily="34" charset="0"/>
              </a:rPr>
              <a:t>Celkově se v rámci </a:t>
            </a:r>
            <a:r>
              <a:rPr kumimoji="0" lang="cs-CZ" sz="105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Segoe UI" pitchFamily="34" charset="0"/>
              </a:rPr>
              <a:t>pre</a:t>
            </a:r>
            <a:r>
              <a:rPr kumimoji="0" lang="cs-CZ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Segoe UI" pitchFamily="34" charset="0"/>
              </a:rPr>
              <a:t>-testu sesbíralo 281 dotazníků: </a:t>
            </a:r>
          </a:p>
          <a:p>
            <a:pPr marL="689821" lvl="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kumimoji="0" lang="cs-CZ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Segoe UI" pitchFamily="34" charset="0"/>
              </a:rPr>
              <a:t>89 v termínu 31.7.2019</a:t>
            </a:r>
          </a:p>
          <a:p>
            <a:pPr marL="689821" lvl="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kumimoji="0" lang="cs-CZ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Segoe UI" pitchFamily="34" charset="0"/>
              </a:rPr>
              <a:t>94 v termínu 22.8.2019 </a:t>
            </a:r>
          </a:p>
          <a:p>
            <a:pPr marL="689821" lvl="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kumimoji="0" lang="cs-CZ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Segoe UI" pitchFamily="34" charset="0"/>
              </a:rPr>
              <a:t>98 v termínu 21.9.2019. </a:t>
            </a:r>
          </a:p>
          <a:p>
            <a:pPr marL="232621" marR="0" lvl="0" indent="-232621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4"/>
              </a:spcAft>
              <a:buClr>
                <a:srgbClr val="80BD03"/>
              </a:buClr>
              <a:buSzTx/>
              <a:buFont typeface="Georgia" pitchFamily="18" charset="0"/>
              <a:buChar char="*"/>
              <a:tabLst/>
              <a:defRPr/>
            </a:pPr>
            <a:r>
              <a:rPr kumimoji="0" lang="cs-CZ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Segoe UI" pitchFamily="34" charset="0"/>
              </a:rPr>
              <a:t>Stožec – celkově 66 dotazníků </a:t>
            </a:r>
          </a:p>
          <a:p>
            <a:pPr marL="689821" lvl="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kumimoji="0" lang="cs-CZ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Segoe UI" pitchFamily="34" charset="0"/>
              </a:rPr>
              <a:t>31.7.2019 – 23 dotazníků</a:t>
            </a:r>
          </a:p>
          <a:p>
            <a:pPr marL="689821" lvl="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kumimoji="0" lang="cs-CZ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Segoe UI" pitchFamily="34" charset="0"/>
              </a:rPr>
              <a:t>22.8.2019 – 23 dotazníků</a:t>
            </a:r>
          </a:p>
          <a:p>
            <a:pPr marL="689821" lvl="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kumimoji="0" lang="cs-CZ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Segoe UI" pitchFamily="34" charset="0"/>
              </a:rPr>
              <a:t>21.9.2019 – 20 dotazníků</a:t>
            </a:r>
          </a:p>
          <a:p>
            <a:pPr marL="232621" marR="0" lvl="0" indent="-232621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4"/>
              </a:spcAft>
              <a:buClr>
                <a:srgbClr val="80BD03"/>
              </a:buClr>
              <a:buSzTx/>
              <a:buFont typeface="Georgia" pitchFamily="18" charset="0"/>
              <a:buChar char="*"/>
              <a:tabLst/>
              <a:defRPr/>
            </a:pPr>
            <a:r>
              <a:rPr kumimoji="0" lang="cs-CZ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Segoe UI" pitchFamily="34" charset="0"/>
              </a:rPr>
              <a:t>Rybárny – celkově 67 dotazníků </a:t>
            </a:r>
          </a:p>
          <a:p>
            <a:pPr marL="689821" lvl="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kumimoji="0" lang="cs-CZ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Segoe UI" pitchFamily="34" charset="0"/>
              </a:rPr>
              <a:t>31.7.2019 – 21 dotazníků</a:t>
            </a:r>
          </a:p>
          <a:p>
            <a:pPr marL="689821" lvl="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kumimoji="0" lang="cs-CZ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Segoe UI" pitchFamily="34" charset="0"/>
              </a:rPr>
              <a:t>22.8.2019 – 21 dotazníků</a:t>
            </a:r>
          </a:p>
          <a:p>
            <a:pPr marL="689821" lvl="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kumimoji="0" lang="cs-CZ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Segoe UI" pitchFamily="34" charset="0"/>
              </a:rPr>
              <a:t>21.9.2019 – 25 dotazníků</a:t>
            </a:r>
          </a:p>
          <a:p>
            <a:pPr marL="232621" marR="0" lvl="0" indent="-232621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4"/>
              </a:spcAft>
              <a:buClr>
                <a:srgbClr val="80BD03"/>
              </a:buClr>
              <a:buSzTx/>
              <a:buFont typeface="Georgia" pitchFamily="18" charset="0"/>
              <a:buChar char="*"/>
              <a:tabLst/>
              <a:defRPr/>
            </a:pPr>
            <a:r>
              <a:rPr kumimoji="0" lang="cs-CZ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Segoe UI" pitchFamily="34" charset="0"/>
              </a:rPr>
              <a:t>Prášily – celkově 70 dotazníků </a:t>
            </a:r>
          </a:p>
          <a:p>
            <a:pPr marL="689821" lvl="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kumimoji="0" lang="cs-CZ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Segoe UI" pitchFamily="34" charset="0"/>
              </a:rPr>
              <a:t>31.7.2019 – 20 dotazníků</a:t>
            </a:r>
          </a:p>
          <a:p>
            <a:pPr marL="689821" lvl="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kumimoji="0" lang="cs-CZ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Segoe UI" pitchFamily="34" charset="0"/>
              </a:rPr>
              <a:t>22.8.2019 – 25 dotazníků</a:t>
            </a:r>
          </a:p>
          <a:p>
            <a:pPr marL="689821" lvl="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kumimoji="0" lang="cs-CZ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Segoe UI" pitchFamily="34" charset="0"/>
              </a:rPr>
              <a:t>21.9.2019 – 25 dotazníků</a:t>
            </a:r>
          </a:p>
          <a:p>
            <a:pPr marL="232621" marR="0" lvl="0" indent="-232621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4"/>
              </a:spcAft>
              <a:buClr>
                <a:srgbClr val="80BD03"/>
              </a:buClr>
              <a:buSzTx/>
              <a:buFont typeface="Georgia" pitchFamily="18" charset="0"/>
              <a:buChar char="*"/>
              <a:tabLst/>
              <a:defRPr/>
            </a:pPr>
            <a:r>
              <a:rPr kumimoji="0" lang="cs-CZ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Segoe UI" pitchFamily="34" charset="0"/>
              </a:rPr>
              <a:t>Jezerní slať – celkově 78 dotazníků </a:t>
            </a:r>
          </a:p>
          <a:p>
            <a:pPr marL="689821" lvl="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kumimoji="0" lang="cs-CZ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Segoe UI" pitchFamily="34" charset="0"/>
              </a:rPr>
              <a:t>31.7.2019 – 25 dotazníků</a:t>
            </a:r>
          </a:p>
          <a:p>
            <a:pPr marL="689821" lvl="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kumimoji="0" lang="cs-CZ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Segoe UI" pitchFamily="34" charset="0"/>
              </a:rPr>
              <a:t>22.8.2019 – 25 dotazníků</a:t>
            </a:r>
          </a:p>
          <a:p>
            <a:pPr marL="689821" lvl="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kumimoji="0" lang="cs-CZ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Segoe UI" pitchFamily="34" charset="0"/>
              </a:rPr>
              <a:t>21.9.2019 – 28 dotazníků</a:t>
            </a:r>
            <a:endParaRPr lang="cs-CZ" sz="1400" b="1">
              <a:solidFill>
                <a:srgbClr val="80BD03"/>
              </a:solidFill>
              <a:latin typeface="Helvetica LT Std"/>
              <a:cs typeface="Segoe UI" pitchFamily="34" charset="0"/>
            </a:endParaRPr>
          </a:p>
          <a:p>
            <a:pPr lvl="0">
              <a:defRPr/>
            </a:pPr>
            <a:r>
              <a:rPr lang="cs-CZ" sz="1400" b="1">
                <a:solidFill>
                  <a:srgbClr val="80BD03"/>
                </a:solidFill>
                <a:latin typeface="Helvetica LT Std"/>
                <a:cs typeface="Segoe UI" pitchFamily="34" charset="0"/>
              </a:rPr>
              <a:t>Počasí v průběhu sběru dat</a:t>
            </a:r>
          </a:p>
          <a:p>
            <a:pPr lvl="0">
              <a:defRPr/>
            </a:pPr>
            <a:endParaRPr lang="cs-CZ" sz="554" b="1">
              <a:solidFill>
                <a:prstClr val="black"/>
              </a:solidFill>
              <a:latin typeface="Helvetica LT Std" pitchFamily="34" charset="-18"/>
              <a:cs typeface="Segoe UI" pitchFamily="34" charset="0"/>
            </a:endParaRPr>
          </a:p>
          <a:p>
            <a:pPr marL="23262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lang="cs-CZ" sz="1100">
                <a:latin typeface="Georgia" pitchFamily="18" charset="0"/>
                <a:cs typeface="Segoe UI" pitchFamily="34" charset="0"/>
              </a:rPr>
              <a:t>31.7.2019 – hezky, teplo,  slunečno</a:t>
            </a:r>
          </a:p>
          <a:p>
            <a:pPr marL="23262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lang="cs-CZ" sz="1100">
                <a:latin typeface="Georgia" pitchFamily="18" charset="0"/>
                <a:cs typeface="Segoe UI" pitchFamily="34" charset="0"/>
              </a:rPr>
              <a:t>22.8.2019 – pod mrakem, bez deště, na srpen spíše chladno</a:t>
            </a:r>
          </a:p>
          <a:p>
            <a:pPr marL="23262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lang="cs-CZ" sz="1100">
                <a:latin typeface="Georgia" pitchFamily="18" charset="0"/>
                <a:cs typeface="Segoe UI" pitchFamily="34" charset="0"/>
              </a:rPr>
              <a:t>21.9.2019 – hezky, spíše slunečno, teplo</a:t>
            </a:r>
          </a:p>
          <a:p>
            <a:pPr marL="23262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endParaRPr lang="cs-CZ" sz="1100">
              <a:latin typeface="Georgia" pitchFamily="18" charset="0"/>
              <a:cs typeface="Segoe UI" pitchFamily="34" charset="0"/>
            </a:endParaRPr>
          </a:p>
          <a:p>
            <a:pPr marL="23262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endParaRPr lang="pl-PL" sz="1050">
              <a:latin typeface="Georgia" pitchFamily="18" charset="0"/>
              <a:cs typeface="Segoe UI" pitchFamily="34" charset="0"/>
            </a:endParaRPr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xmlns="" id="{A6AF25D9-847F-A3C7-5DBE-E0931161F15A}"/>
              </a:ext>
            </a:extLst>
          </p:cNvPr>
          <p:cNvSpPr txBox="1"/>
          <p:nvPr/>
        </p:nvSpPr>
        <p:spPr>
          <a:xfrm>
            <a:off x="4691974" y="127378"/>
            <a:ext cx="4200719" cy="6298620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  <a:prstDash val="solid"/>
          </a:ln>
        </p:spPr>
        <p:txBody>
          <a:bodyPr/>
          <a:lstStyle/>
          <a:p>
            <a:pPr>
              <a:defRPr/>
            </a:pPr>
            <a:r>
              <a:rPr lang="cs-CZ" b="1">
                <a:solidFill>
                  <a:srgbClr val="80BD03"/>
                </a:solidFill>
                <a:latin typeface="Helvetica LT Std"/>
                <a:cs typeface="Segoe UI" pitchFamily="34" charset="0"/>
              </a:rPr>
              <a:t>Výzkumný vzorek – 2024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554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LT Std" pitchFamily="34" charset="-18"/>
              <a:ea typeface="+mn-ea"/>
              <a:cs typeface="Segoe UI" pitchFamily="34" charset="0"/>
            </a:endParaRPr>
          </a:p>
          <a:p>
            <a:pPr marL="232621" marR="0" lvl="0" indent="-232621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4"/>
              </a:spcAft>
              <a:buClr>
                <a:srgbClr val="80BD03"/>
              </a:buClr>
              <a:buSzTx/>
              <a:buFont typeface="Georgia" pitchFamily="18" charset="0"/>
              <a:buChar char="*"/>
              <a:tabLst/>
              <a:defRPr/>
            </a:pPr>
            <a:r>
              <a:rPr kumimoji="0" lang="cs-CZ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Segoe UI" pitchFamily="34" charset="0"/>
              </a:rPr>
              <a:t>Celkově se v rámci post-testu sesbíralo 326 dotazníků: </a:t>
            </a:r>
          </a:p>
          <a:p>
            <a:pPr marL="689821" lvl="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lang="cs-CZ" sz="1050">
                <a:solidFill>
                  <a:prstClr val="black"/>
                </a:solidFill>
                <a:latin typeface="Georgia" pitchFamily="18" charset="0"/>
                <a:cs typeface="Segoe UI" pitchFamily="34" charset="0"/>
              </a:rPr>
              <a:t>110</a:t>
            </a:r>
            <a:r>
              <a:rPr kumimoji="0" lang="cs-CZ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Segoe UI" pitchFamily="34" charset="0"/>
              </a:rPr>
              <a:t> v termínu 30.7.2024</a:t>
            </a:r>
          </a:p>
          <a:p>
            <a:pPr marL="689821" lvl="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lang="cs-CZ" sz="1050">
                <a:solidFill>
                  <a:prstClr val="black"/>
                </a:solidFill>
                <a:latin typeface="Georgia" pitchFamily="18" charset="0"/>
                <a:cs typeface="Segoe UI" pitchFamily="34" charset="0"/>
              </a:rPr>
              <a:t>106</a:t>
            </a:r>
            <a:r>
              <a:rPr kumimoji="0" lang="cs-CZ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Segoe UI" pitchFamily="34" charset="0"/>
              </a:rPr>
              <a:t> v termínu 27.8.2024 </a:t>
            </a:r>
          </a:p>
          <a:p>
            <a:pPr marL="689821" lvl="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lang="cs-CZ" sz="1050">
                <a:solidFill>
                  <a:prstClr val="black"/>
                </a:solidFill>
                <a:latin typeface="Georgia" pitchFamily="18" charset="0"/>
                <a:cs typeface="Segoe UI" pitchFamily="34" charset="0"/>
              </a:rPr>
              <a:t>110</a:t>
            </a:r>
            <a:r>
              <a:rPr kumimoji="0" lang="cs-CZ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Segoe UI" pitchFamily="34" charset="0"/>
              </a:rPr>
              <a:t> v termínu 21.9.2024 </a:t>
            </a:r>
          </a:p>
          <a:p>
            <a:pPr marL="232621" marR="0" lvl="0" indent="-232621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4"/>
              </a:spcAft>
              <a:buClr>
                <a:srgbClr val="80BD03"/>
              </a:buClr>
              <a:buSzTx/>
              <a:buFont typeface="Georgia" pitchFamily="18" charset="0"/>
              <a:buChar char="*"/>
              <a:tabLst/>
              <a:defRPr/>
            </a:pPr>
            <a:r>
              <a:rPr kumimoji="0" lang="cs-CZ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Segoe UI" pitchFamily="34" charset="0"/>
              </a:rPr>
              <a:t>Stožec – celkově </a:t>
            </a:r>
            <a:r>
              <a:rPr lang="cs-CZ" sz="1050">
                <a:solidFill>
                  <a:prstClr val="black"/>
                </a:solidFill>
                <a:latin typeface="Georgia" pitchFamily="18" charset="0"/>
                <a:cs typeface="Segoe UI" pitchFamily="34" charset="0"/>
              </a:rPr>
              <a:t>74</a:t>
            </a:r>
            <a:r>
              <a:rPr kumimoji="0" lang="cs-CZ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Segoe UI" pitchFamily="34" charset="0"/>
              </a:rPr>
              <a:t> dotazníků </a:t>
            </a:r>
          </a:p>
          <a:p>
            <a:pPr marL="689821" lvl="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kumimoji="0" lang="cs-CZ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Segoe UI" pitchFamily="34" charset="0"/>
              </a:rPr>
              <a:t>30.7.2024 – 25 dotazníků</a:t>
            </a:r>
          </a:p>
          <a:p>
            <a:pPr marL="689821" lvl="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kumimoji="0" lang="cs-CZ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Segoe UI" pitchFamily="34" charset="0"/>
              </a:rPr>
              <a:t>27.8.2024 – 25 dotazníků</a:t>
            </a:r>
          </a:p>
          <a:p>
            <a:pPr marL="689821" lvl="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kumimoji="0" lang="cs-CZ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Segoe UI" pitchFamily="34" charset="0"/>
              </a:rPr>
              <a:t>21.9.2024 – 24 dotazníků</a:t>
            </a:r>
          </a:p>
          <a:p>
            <a:pPr marL="232621" marR="0" lvl="0" indent="-232621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4"/>
              </a:spcAft>
              <a:buClr>
                <a:srgbClr val="80BD03"/>
              </a:buClr>
              <a:buSzTx/>
              <a:buFont typeface="Georgia" pitchFamily="18" charset="0"/>
              <a:buChar char="*"/>
              <a:tabLst/>
              <a:defRPr/>
            </a:pPr>
            <a:r>
              <a:rPr kumimoji="0" lang="cs-CZ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Segoe UI" pitchFamily="34" charset="0"/>
              </a:rPr>
              <a:t>Rybárny – celkově 83 dotazníků </a:t>
            </a:r>
          </a:p>
          <a:p>
            <a:pPr marL="689821" lvl="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kumimoji="0" lang="cs-CZ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Segoe UI" pitchFamily="34" charset="0"/>
              </a:rPr>
              <a:t>30.7.2024 – </a:t>
            </a:r>
            <a:r>
              <a:rPr lang="cs-CZ" sz="1050">
                <a:solidFill>
                  <a:prstClr val="black"/>
                </a:solidFill>
                <a:latin typeface="Georgia" pitchFamily="18" charset="0"/>
                <a:cs typeface="Segoe UI" pitchFamily="34" charset="0"/>
              </a:rPr>
              <a:t>27</a:t>
            </a:r>
            <a:r>
              <a:rPr kumimoji="0" lang="cs-CZ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Segoe UI" pitchFamily="34" charset="0"/>
              </a:rPr>
              <a:t> dotazníků</a:t>
            </a:r>
          </a:p>
          <a:p>
            <a:pPr marL="689821" lvl="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kumimoji="0" lang="cs-CZ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Segoe UI" pitchFamily="34" charset="0"/>
              </a:rPr>
              <a:t>27.8.2024 – </a:t>
            </a:r>
            <a:r>
              <a:rPr lang="cs-CZ" sz="1050">
                <a:solidFill>
                  <a:prstClr val="black"/>
                </a:solidFill>
                <a:latin typeface="Georgia" pitchFamily="18" charset="0"/>
                <a:cs typeface="Segoe UI" pitchFamily="34" charset="0"/>
              </a:rPr>
              <a:t>27</a:t>
            </a:r>
            <a:r>
              <a:rPr kumimoji="0" lang="cs-CZ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Segoe UI" pitchFamily="34" charset="0"/>
              </a:rPr>
              <a:t> dotazníků</a:t>
            </a:r>
          </a:p>
          <a:p>
            <a:pPr marL="689821" lvl="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kumimoji="0" lang="cs-CZ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Segoe UI" pitchFamily="34" charset="0"/>
              </a:rPr>
              <a:t>21.9.2024 – </a:t>
            </a:r>
            <a:r>
              <a:rPr lang="cs-CZ" sz="1050">
                <a:solidFill>
                  <a:prstClr val="black"/>
                </a:solidFill>
                <a:latin typeface="Georgia" pitchFamily="18" charset="0"/>
                <a:cs typeface="Segoe UI" pitchFamily="34" charset="0"/>
              </a:rPr>
              <a:t>29</a:t>
            </a:r>
            <a:r>
              <a:rPr kumimoji="0" lang="cs-CZ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Segoe UI" pitchFamily="34" charset="0"/>
              </a:rPr>
              <a:t> dotazníků</a:t>
            </a:r>
          </a:p>
          <a:p>
            <a:pPr marL="232621" marR="0" lvl="0" indent="-232621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4"/>
              </a:spcAft>
              <a:buClr>
                <a:srgbClr val="80BD03"/>
              </a:buClr>
              <a:buSzTx/>
              <a:buFont typeface="Georgia" pitchFamily="18" charset="0"/>
              <a:buChar char="*"/>
              <a:tabLst/>
              <a:defRPr/>
            </a:pPr>
            <a:r>
              <a:rPr kumimoji="0" lang="cs-CZ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Segoe UI" pitchFamily="34" charset="0"/>
              </a:rPr>
              <a:t>Prášily – celkově 81 dotazníků </a:t>
            </a:r>
          </a:p>
          <a:p>
            <a:pPr marL="689821" lvl="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kumimoji="0" lang="cs-CZ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Segoe UI" pitchFamily="34" charset="0"/>
              </a:rPr>
              <a:t>30.7.2024 – </a:t>
            </a:r>
            <a:r>
              <a:rPr lang="cs-CZ" sz="1050">
                <a:solidFill>
                  <a:prstClr val="black"/>
                </a:solidFill>
                <a:latin typeface="Georgia" pitchFamily="18" charset="0"/>
                <a:cs typeface="Segoe UI" pitchFamily="34" charset="0"/>
              </a:rPr>
              <a:t>29</a:t>
            </a:r>
            <a:r>
              <a:rPr kumimoji="0" lang="cs-CZ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Segoe UI" pitchFamily="34" charset="0"/>
              </a:rPr>
              <a:t> dotazníků</a:t>
            </a:r>
          </a:p>
          <a:p>
            <a:pPr marL="689821" lvl="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kumimoji="0" lang="cs-CZ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Segoe UI" pitchFamily="34" charset="0"/>
              </a:rPr>
              <a:t>27.8.2024 – </a:t>
            </a:r>
            <a:r>
              <a:rPr lang="cs-CZ" sz="1050">
                <a:solidFill>
                  <a:prstClr val="black"/>
                </a:solidFill>
                <a:latin typeface="Georgia" pitchFamily="18" charset="0"/>
                <a:cs typeface="Segoe UI" pitchFamily="34" charset="0"/>
              </a:rPr>
              <a:t>25</a:t>
            </a:r>
            <a:r>
              <a:rPr kumimoji="0" lang="cs-CZ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Segoe UI" pitchFamily="34" charset="0"/>
              </a:rPr>
              <a:t> dotazníků</a:t>
            </a:r>
          </a:p>
          <a:p>
            <a:pPr marL="689821" lvl="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kumimoji="0" lang="cs-CZ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Segoe UI" pitchFamily="34" charset="0"/>
              </a:rPr>
              <a:t>21.9.2024 – 27 dotazníků</a:t>
            </a:r>
          </a:p>
          <a:p>
            <a:pPr marL="232621" marR="0" lvl="0" indent="-232621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54"/>
              </a:spcAft>
              <a:buClr>
                <a:srgbClr val="80BD03"/>
              </a:buClr>
              <a:buSzTx/>
              <a:buFont typeface="Georgia" pitchFamily="18" charset="0"/>
              <a:buChar char="*"/>
              <a:tabLst/>
              <a:defRPr/>
            </a:pPr>
            <a:r>
              <a:rPr kumimoji="0" lang="cs-CZ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Segoe UI" pitchFamily="34" charset="0"/>
              </a:rPr>
              <a:t>Jezerní slať – celkově </a:t>
            </a:r>
            <a:r>
              <a:rPr lang="cs-CZ" sz="1050">
                <a:solidFill>
                  <a:prstClr val="black"/>
                </a:solidFill>
                <a:latin typeface="Georgia" pitchFamily="18" charset="0"/>
                <a:cs typeface="Segoe UI" pitchFamily="34" charset="0"/>
              </a:rPr>
              <a:t>88</a:t>
            </a:r>
            <a:r>
              <a:rPr kumimoji="0" lang="cs-CZ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Segoe UI" pitchFamily="34" charset="0"/>
              </a:rPr>
              <a:t> dotazníků </a:t>
            </a:r>
          </a:p>
          <a:p>
            <a:pPr marL="689821" lvl="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kumimoji="0" lang="cs-CZ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Segoe UI" pitchFamily="34" charset="0"/>
              </a:rPr>
              <a:t>30.7.2024 – </a:t>
            </a:r>
            <a:r>
              <a:rPr lang="cs-CZ" sz="1050">
                <a:solidFill>
                  <a:prstClr val="black"/>
                </a:solidFill>
                <a:latin typeface="Georgia" pitchFamily="18" charset="0"/>
                <a:cs typeface="Segoe UI" pitchFamily="34" charset="0"/>
              </a:rPr>
              <a:t>29</a:t>
            </a:r>
            <a:r>
              <a:rPr kumimoji="0" lang="cs-CZ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Segoe UI" pitchFamily="34" charset="0"/>
              </a:rPr>
              <a:t> dotazníků</a:t>
            </a:r>
          </a:p>
          <a:p>
            <a:pPr marL="689821" lvl="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kumimoji="0" lang="cs-CZ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Segoe UI" pitchFamily="34" charset="0"/>
              </a:rPr>
              <a:t>27.8.2024 – </a:t>
            </a:r>
            <a:r>
              <a:rPr lang="cs-CZ" sz="1050">
                <a:solidFill>
                  <a:prstClr val="black"/>
                </a:solidFill>
                <a:latin typeface="Georgia" pitchFamily="18" charset="0"/>
                <a:cs typeface="Segoe UI" pitchFamily="34" charset="0"/>
              </a:rPr>
              <a:t>29</a:t>
            </a:r>
            <a:r>
              <a:rPr kumimoji="0" lang="cs-CZ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Segoe UI" pitchFamily="34" charset="0"/>
              </a:rPr>
              <a:t> dotazníků</a:t>
            </a:r>
          </a:p>
          <a:p>
            <a:pPr marL="689821" lvl="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kumimoji="0" lang="cs-CZ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Segoe UI" pitchFamily="34" charset="0"/>
              </a:rPr>
              <a:t>21.9.2024 – 30 dotazníků</a:t>
            </a:r>
            <a:endParaRPr lang="cs-CZ" sz="1400" b="1">
              <a:solidFill>
                <a:srgbClr val="80BD03"/>
              </a:solidFill>
              <a:latin typeface="Helvetica LT Std"/>
              <a:cs typeface="Segoe UI" pitchFamily="34" charset="0"/>
            </a:endParaRPr>
          </a:p>
          <a:p>
            <a:pPr lvl="0">
              <a:defRPr/>
            </a:pPr>
            <a:r>
              <a:rPr lang="cs-CZ" sz="1400" b="1">
                <a:solidFill>
                  <a:srgbClr val="80BD03"/>
                </a:solidFill>
                <a:latin typeface="Helvetica LT Std"/>
                <a:cs typeface="Segoe UI" pitchFamily="34" charset="0"/>
              </a:rPr>
              <a:t>Počasí v průběhu sběru dat</a:t>
            </a:r>
          </a:p>
          <a:p>
            <a:pPr lvl="0">
              <a:defRPr/>
            </a:pPr>
            <a:endParaRPr lang="cs-CZ" sz="500" b="1">
              <a:solidFill>
                <a:prstClr val="black"/>
              </a:solidFill>
              <a:latin typeface="Helvetica LT Std" pitchFamily="34" charset="-18"/>
              <a:cs typeface="Segoe UI" pitchFamily="34" charset="0"/>
            </a:endParaRPr>
          </a:p>
          <a:p>
            <a:pPr marL="23262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lang="cs-CZ" sz="1050">
                <a:latin typeface="Georgia" pitchFamily="18" charset="0"/>
                <a:cs typeface="Segoe UI" pitchFamily="34" charset="0"/>
              </a:rPr>
              <a:t>30.7.2024 – slunečno</a:t>
            </a:r>
          </a:p>
          <a:p>
            <a:pPr marL="23262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lang="cs-CZ" sz="1050">
                <a:latin typeface="Georgia" pitchFamily="18" charset="0"/>
                <a:cs typeface="Segoe UI" pitchFamily="34" charset="0"/>
              </a:rPr>
              <a:t>27.8.2024 – slunečno, teplo</a:t>
            </a:r>
          </a:p>
          <a:p>
            <a:pPr marL="23262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lang="cs-CZ" sz="1050">
                <a:latin typeface="Georgia" pitchFamily="18" charset="0"/>
                <a:cs typeface="Segoe UI" pitchFamily="34" charset="0"/>
              </a:rPr>
              <a:t>21.9.2024 – slunečno</a:t>
            </a:r>
          </a:p>
          <a:p>
            <a:pPr>
              <a:defRPr/>
            </a:pPr>
            <a:endParaRPr lang="cs-CZ" sz="1050">
              <a:latin typeface="Georgia" pitchFamily="18" charset="0"/>
              <a:cs typeface="Segoe UI" pitchFamily="34" charset="0"/>
            </a:endParaRPr>
          </a:p>
        </p:txBody>
      </p:sp>
      <p:sp>
        <p:nvSpPr>
          <p:cNvPr id="16" name="TextovéPole 15">
            <a:extLst>
              <a:ext uri="{FF2B5EF4-FFF2-40B4-BE49-F238E27FC236}">
                <a16:creationId xmlns:a16="http://schemas.microsoft.com/office/drawing/2014/main" xmlns="" id="{C0BE49E8-A088-997F-89AD-9D1A70E82D58}"/>
              </a:ext>
            </a:extLst>
          </p:cNvPr>
          <p:cNvSpPr txBox="1"/>
          <p:nvPr/>
        </p:nvSpPr>
        <p:spPr>
          <a:xfrm>
            <a:off x="251307" y="6425999"/>
            <a:ext cx="7673010" cy="432000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>
              <a:defRPr/>
            </a:pP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Monitoring a vyhodnocení sociálního dopadu projektu „LIFE for MIRES“ na návštěvníky NP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Šumava</a:t>
            </a:r>
            <a:endParaRPr lang="cs-CZ" sz="120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Helvetica LT Std" pitchFamily="34" charset="-1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88580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xmlns="" id="{9D635F58-1F4E-41A9-B5D9-B993A45AB8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71683"/>
            <a:ext cx="9144000" cy="6094347"/>
          </a:xfrm>
          <a:prstGeom prst="rect">
            <a:avLst/>
          </a:prstGeom>
        </p:spPr>
      </p:pic>
      <p:sp>
        <p:nvSpPr>
          <p:cNvPr id="7" name="Nadpis 1">
            <a:extLst>
              <a:ext uri="{FF2B5EF4-FFF2-40B4-BE49-F238E27FC236}">
                <a16:creationId xmlns:a16="http://schemas.microsoft.com/office/drawing/2014/main" xmlns="" id="{0BE1E8BF-5CFD-4642-A261-461AB6D792A5}"/>
              </a:ext>
            </a:extLst>
          </p:cNvPr>
          <p:cNvSpPr txBox="1">
            <a:spLocks/>
          </p:cNvSpPr>
          <p:nvPr/>
        </p:nvSpPr>
        <p:spPr>
          <a:xfrm>
            <a:off x="513681" y="4663237"/>
            <a:ext cx="9106242" cy="1318855"/>
          </a:xfrm>
          <a:prstGeom prst="rect">
            <a:avLst/>
          </a:prstGeom>
        </p:spPr>
        <p:txBody>
          <a:bodyPr anchor="t"/>
          <a:lstStyle/>
          <a:p>
            <a:pPr>
              <a:defRPr/>
            </a:pPr>
            <a:r>
              <a:rPr lang="cs-CZ" sz="4154">
                <a:solidFill>
                  <a:schemeClr val="bg1"/>
                </a:solidFill>
                <a:latin typeface="Myriad Pro" pitchFamily="34" charset="0"/>
                <a:ea typeface="+mj-ea"/>
                <a:cs typeface="Arial" pitchFamily="34" charset="0"/>
              </a:rPr>
              <a:t>Návštěvníci NP Šumava</a:t>
            </a:r>
          </a:p>
          <a:p>
            <a:pPr>
              <a:defRPr/>
            </a:pPr>
            <a:endParaRPr lang="cs-CZ" sz="1477" i="1">
              <a:solidFill>
                <a:schemeClr val="bg1">
                  <a:lumMod val="50000"/>
                </a:schemeClr>
              </a:solidFill>
              <a:latin typeface="Georgia" pitchFamily="18" charset="0"/>
              <a:cs typeface="Segoe UI" pitchFamily="34" charset="0"/>
            </a:endParaRPr>
          </a:p>
          <a:p>
            <a:pPr indent="-498474">
              <a:spcAft>
                <a:spcPts val="1108"/>
              </a:spcAft>
              <a:buClr>
                <a:srgbClr val="80BD03"/>
              </a:buClr>
            </a:pPr>
            <a:r>
              <a:rPr lang="cs-CZ" sz="1500" i="1">
                <a:solidFill>
                  <a:schemeClr val="bg1">
                    <a:lumMod val="50000"/>
                  </a:schemeClr>
                </a:solidFill>
                <a:latin typeface="Georgia" pitchFamily="18" charset="0"/>
                <a:cs typeface="Segoe UI" pitchFamily="34" charset="0"/>
              </a:rPr>
              <a:t>Sociodemografické charakteristiky návštěvníků; Počet návštěv Národního parku Šumava</a:t>
            </a:r>
          </a:p>
          <a:p>
            <a:pPr indent="-498474">
              <a:spcAft>
                <a:spcPts val="1108"/>
              </a:spcAft>
              <a:buClr>
                <a:srgbClr val="80BD03"/>
              </a:buClr>
            </a:pPr>
            <a:r>
              <a:rPr lang="cs-CZ" sz="1500" i="1">
                <a:solidFill>
                  <a:schemeClr val="bg1">
                    <a:lumMod val="50000"/>
                  </a:schemeClr>
                </a:solidFill>
                <a:latin typeface="Georgia" pitchFamily="18" charset="0"/>
                <a:cs typeface="Segoe UI" pitchFamily="34" charset="0"/>
              </a:rPr>
              <a:t>Co návštěvníky zajímá ze Šumavské přírody?</a:t>
            </a:r>
            <a:endParaRPr lang="cs-CZ" sz="1477" i="1">
              <a:solidFill>
                <a:schemeClr val="bg1">
                  <a:lumMod val="50000"/>
                </a:schemeClr>
              </a:solidFill>
              <a:latin typeface="Georgia" pitchFamily="18" charset="0"/>
              <a:cs typeface="Segoe UI" pitchFamily="34" charset="0"/>
            </a:endParaRPr>
          </a:p>
          <a:p>
            <a:pPr indent="-498474">
              <a:spcAft>
                <a:spcPts val="1108"/>
              </a:spcAft>
              <a:buClr>
                <a:srgbClr val="80BD03"/>
              </a:buClr>
            </a:pPr>
            <a:r>
              <a:rPr lang="cs-CZ" sz="1500" i="1">
                <a:solidFill>
                  <a:schemeClr val="bg1">
                    <a:lumMod val="50000"/>
                  </a:schemeClr>
                </a:solidFill>
                <a:latin typeface="Georgia" pitchFamily="18" charset="0"/>
                <a:cs typeface="Segoe UI" pitchFamily="34" charset="0"/>
              </a:rPr>
              <a:t>Znalost šumavských mokřadů a zájem je navštívit</a:t>
            </a:r>
          </a:p>
          <a:p>
            <a:pPr indent="-498474">
              <a:spcAft>
                <a:spcPts val="1108"/>
              </a:spcAft>
              <a:buClr>
                <a:srgbClr val="80BD03"/>
              </a:buClr>
            </a:pPr>
            <a:endParaRPr lang="cs-CZ" sz="1500" i="1">
              <a:solidFill>
                <a:schemeClr val="bg1">
                  <a:lumMod val="50000"/>
                </a:schemeClr>
              </a:solidFill>
              <a:latin typeface="Georgia" pitchFamily="18" charset="0"/>
              <a:cs typeface="Segoe UI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ovéPole 6">
            <a:extLst>
              <a:ext uri="{FF2B5EF4-FFF2-40B4-BE49-F238E27FC236}">
                <a16:creationId xmlns:a16="http://schemas.microsoft.com/office/drawing/2014/main" xmlns="" id="{AA6F58FF-586E-4A38-998B-E235A9A0B879}"/>
              </a:ext>
            </a:extLst>
          </p:cNvPr>
          <p:cNvSpPr txBox="1"/>
          <p:nvPr/>
        </p:nvSpPr>
        <p:spPr>
          <a:xfrm>
            <a:off x="97573" y="98430"/>
            <a:ext cx="4320000" cy="772119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200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Pohlaví návštěvníků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200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2019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200" b="1">
              <a:solidFill>
                <a:srgbClr val="80BD03"/>
              </a:solidFill>
              <a:latin typeface="Helvetica LT Std" pitchFamily="34" charset="-18"/>
              <a:cs typeface="Segoe UI" pitchFamily="34" charset="0"/>
            </a:endParaRPr>
          </a:p>
        </p:txBody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37F21EAF-873E-418F-8C1C-61BBC23C8C0A}"/>
              </a:ext>
            </a:extLst>
          </p:cNvPr>
          <p:cNvSpPr/>
          <p:nvPr/>
        </p:nvSpPr>
        <p:spPr>
          <a:xfrm rot="16200000">
            <a:off x="4356000" y="2070000"/>
            <a:ext cx="432000" cy="9144000"/>
          </a:xfrm>
          <a:prstGeom prst="rect">
            <a:avLst/>
          </a:prstGeom>
          <a:solidFill>
            <a:srgbClr val="80BD03"/>
          </a:solidFill>
          <a:ln w="31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80BD03"/>
              </a:solidFill>
            </a:endParaRPr>
          </a:p>
        </p:txBody>
      </p:sp>
      <p:sp>
        <p:nvSpPr>
          <p:cNvPr id="17" name="Zástupný symbol pro číslo snímku 14">
            <a:extLst>
              <a:ext uri="{FF2B5EF4-FFF2-40B4-BE49-F238E27FC236}">
                <a16:creationId xmlns:a16="http://schemas.microsoft.com/office/drawing/2014/main" xmlns="" id="{3FEDEE32-2969-4766-91D2-895044F983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39944" y="6425997"/>
            <a:ext cx="504056" cy="432003"/>
          </a:xfrm>
        </p:spPr>
        <p:txBody>
          <a:bodyPr anchor="ctr"/>
          <a:lstStyle/>
          <a:p>
            <a:pPr algn="l">
              <a:defRPr/>
            </a:pPr>
            <a:fld id="{FBB3C7DD-9DDF-49EE-82DF-F92EA860224A}" type="slidenum">
              <a:rPr lang="cs-CZ" smtClean="0">
                <a:solidFill>
                  <a:schemeClr val="bg1"/>
                </a:solidFill>
                <a:latin typeface="Helvetica LT Std" pitchFamily="34" charset="-18"/>
              </a:rPr>
              <a:pPr algn="l">
                <a:defRPr/>
              </a:pPr>
              <a:t>5</a:t>
            </a:fld>
            <a:endParaRPr lang="cs-CZ">
              <a:solidFill>
                <a:schemeClr val="bg1"/>
              </a:solidFill>
              <a:latin typeface="Helvetica LT Std" pitchFamily="34" charset="-18"/>
            </a:endParaRPr>
          </a:p>
        </p:txBody>
      </p:sp>
      <p:graphicFrame>
        <p:nvGraphicFramePr>
          <p:cNvPr id="20" name="Graf 19">
            <a:extLst>
              <a:ext uri="{FF2B5EF4-FFF2-40B4-BE49-F238E27FC236}">
                <a16:creationId xmlns:a16="http://schemas.microsoft.com/office/drawing/2014/main" xmlns="" id="{7351A290-23C4-4C7D-BA69-D5A06C06EE1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83126672"/>
              </p:ext>
            </p:extLst>
          </p:nvPr>
        </p:nvGraphicFramePr>
        <p:xfrm>
          <a:off x="97573" y="856961"/>
          <a:ext cx="4320000" cy="54001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" name="Graf 1">
            <a:extLst>
              <a:ext uri="{FF2B5EF4-FFF2-40B4-BE49-F238E27FC236}">
                <a16:creationId xmlns:a16="http://schemas.microsoft.com/office/drawing/2014/main" xmlns="" id="{176F1F33-3E76-32E3-AA06-08239986800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32899029"/>
              </p:ext>
            </p:extLst>
          </p:nvPr>
        </p:nvGraphicFramePr>
        <p:xfrm>
          <a:off x="4726427" y="856961"/>
          <a:ext cx="4320000" cy="54001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ovéPole 6">
            <a:extLst>
              <a:ext uri="{FF2B5EF4-FFF2-40B4-BE49-F238E27FC236}">
                <a16:creationId xmlns:a16="http://schemas.microsoft.com/office/drawing/2014/main" xmlns="" id="{7BC9C415-FB73-9297-2EFE-A4D586F51975}"/>
              </a:ext>
            </a:extLst>
          </p:cNvPr>
          <p:cNvSpPr txBox="1"/>
          <p:nvPr/>
        </p:nvSpPr>
        <p:spPr>
          <a:xfrm>
            <a:off x="4726427" y="98429"/>
            <a:ext cx="4320000" cy="772119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200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Pohlaví návštěvníků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200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2024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200" b="1">
              <a:solidFill>
                <a:srgbClr val="80BD03"/>
              </a:solidFill>
              <a:latin typeface="Helvetica LT Std" pitchFamily="34" charset="-18"/>
              <a:cs typeface="Segoe UI" pitchFamily="34" charset="0"/>
            </a:endParaRPr>
          </a:p>
        </p:txBody>
      </p:sp>
      <p:sp>
        <p:nvSpPr>
          <p:cNvPr id="5" name="TextovéPole 15">
            <a:extLst>
              <a:ext uri="{FF2B5EF4-FFF2-40B4-BE49-F238E27FC236}">
                <a16:creationId xmlns:a16="http://schemas.microsoft.com/office/drawing/2014/main" xmlns="" id="{1375D385-1A82-3DAD-14B9-04C8F9D7D19D}"/>
              </a:ext>
            </a:extLst>
          </p:cNvPr>
          <p:cNvSpPr txBox="1"/>
          <p:nvPr/>
        </p:nvSpPr>
        <p:spPr>
          <a:xfrm>
            <a:off x="251307" y="6425999"/>
            <a:ext cx="7673010" cy="432000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>
              <a:defRPr/>
            </a:pP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Monitoring a vyhodnocení sociálního dopadu projektu „LIFE for MIRES“ na návštěvníky NP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Šumava</a:t>
            </a:r>
            <a:endParaRPr lang="cs-CZ" sz="120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Helvetica LT Std" pitchFamily="34" charset="-1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21785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0593E388-792A-0627-CC58-9187E149FF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05831C32-CB58-2865-8ACF-AC7AE137BEE0}"/>
              </a:ext>
            </a:extLst>
          </p:cNvPr>
          <p:cNvSpPr/>
          <p:nvPr/>
        </p:nvSpPr>
        <p:spPr>
          <a:xfrm rot="16200000">
            <a:off x="4356000" y="2070000"/>
            <a:ext cx="432000" cy="9144000"/>
          </a:xfrm>
          <a:prstGeom prst="rect">
            <a:avLst/>
          </a:prstGeom>
          <a:solidFill>
            <a:srgbClr val="80BD03"/>
          </a:solidFill>
          <a:ln w="31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80BD03"/>
              </a:solidFill>
            </a:endParaRPr>
          </a:p>
        </p:txBody>
      </p:sp>
      <p:sp>
        <p:nvSpPr>
          <p:cNvPr id="17" name="Zástupný symbol pro číslo snímku 14">
            <a:extLst>
              <a:ext uri="{FF2B5EF4-FFF2-40B4-BE49-F238E27FC236}">
                <a16:creationId xmlns:a16="http://schemas.microsoft.com/office/drawing/2014/main" xmlns="" id="{7302CEB2-7430-3C29-8CDE-AE3319923F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39944" y="6425997"/>
            <a:ext cx="504056" cy="432003"/>
          </a:xfrm>
        </p:spPr>
        <p:txBody>
          <a:bodyPr anchor="ctr"/>
          <a:lstStyle/>
          <a:p>
            <a:pPr algn="l">
              <a:defRPr/>
            </a:pPr>
            <a:fld id="{FBB3C7DD-9DDF-49EE-82DF-F92EA860224A}" type="slidenum">
              <a:rPr lang="cs-CZ" smtClean="0">
                <a:solidFill>
                  <a:schemeClr val="bg1"/>
                </a:solidFill>
                <a:latin typeface="Helvetica LT Std" pitchFamily="34" charset="-18"/>
              </a:rPr>
              <a:pPr algn="l">
                <a:defRPr/>
              </a:pPr>
              <a:t>6</a:t>
            </a:fld>
            <a:endParaRPr lang="cs-CZ">
              <a:solidFill>
                <a:schemeClr val="bg1"/>
              </a:solidFill>
              <a:latin typeface="Helvetica LT Std" pitchFamily="34" charset="-18"/>
            </a:endParaRPr>
          </a:p>
        </p:txBody>
      </p:sp>
      <p:sp>
        <p:nvSpPr>
          <p:cNvPr id="16" name="TextovéPole 15">
            <a:extLst>
              <a:ext uri="{FF2B5EF4-FFF2-40B4-BE49-F238E27FC236}">
                <a16:creationId xmlns:a16="http://schemas.microsoft.com/office/drawing/2014/main" xmlns="" id="{B9BAC52D-1B72-17C5-A410-876622202CC6}"/>
              </a:ext>
            </a:extLst>
          </p:cNvPr>
          <p:cNvSpPr txBox="1"/>
          <p:nvPr/>
        </p:nvSpPr>
        <p:spPr>
          <a:xfrm>
            <a:off x="4726428" y="84841"/>
            <a:ext cx="4320000" cy="772120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200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Věk návštěvníků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200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2024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1300">
              <a:latin typeface="Helvetica LT Std" pitchFamily="34" charset="-18"/>
              <a:cs typeface="Segoe UI" pitchFamily="34" charset="0"/>
            </a:endParaRPr>
          </a:p>
        </p:txBody>
      </p:sp>
      <p:graphicFrame>
        <p:nvGraphicFramePr>
          <p:cNvPr id="21" name="Graf 20">
            <a:extLst>
              <a:ext uri="{FF2B5EF4-FFF2-40B4-BE49-F238E27FC236}">
                <a16:creationId xmlns:a16="http://schemas.microsoft.com/office/drawing/2014/main" xmlns="" id="{32AE07DC-C491-5907-3C7A-937B069B22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07481975"/>
              </p:ext>
            </p:extLst>
          </p:nvPr>
        </p:nvGraphicFramePr>
        <p:xfrm>
          <a:off x="4724646" y="856962"/>
          <a:ext cx="4320000" cy="54001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" name="Graf 1">
            <a:extLst>
              <a:ext uri="{FF2B5EF4-FFF2-40B4-BE49-F238E27FC236}">
                <a16:creationId xmlns:a16="http://schemas.microsoft.com/office/drawing/2014/main" xmlns="" id="{14796D53-18B3-E351-3239-3F319FEFC8B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48879092"/>
              </p:ext>
            </p:extLst>
          </p:nvPr>
        </p:nvGraphicFramePr>
        <p:xfrm>
          <a:off x="99355" y="856962"/>
          <a:ext cx="4320000" cy="54001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ovéPole 15">
            <a:extLst>
              <a:ext uri="{FF2B5EF4-FFF2-40B4-BE49-F238E27FC236}">
                <a16:creationId xmlns:a16="http://schemas.microsoft.com/office/drawing/2014/main" xmlns="" id="{B7C958E9-2C1F-2708-4B9E-8006D2E633B7}"/>
              </a:ext>
            </a:extLst>
          </p:cNvPr>
          <p:cNvSpPr txBox="1"/>
          <p:nvPr/>
        </p:nvSpPr>
        <p:spPr>
          <a:xfrm>
            <a:off x="99355" y="84841"/>
            <a:ext cx="4320000" cy="772120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200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Věk návštěvníků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200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2019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1300">
              <a:latin typeface="Helvetica LT Std" pitchFamily="34" charset="-18"/>
              <a:cs typeface="Segoe UI" pitchFamily="34" charset="0"/>
            </a:endParaRPr>
          </a:p>
        </p:txBody>
      </p:sp>
      <p:sp>
        <p:nvSpPr>
          <p:cNvPr id="5" name="TextovéPole 15">
            <a:extLst>
              <a:ext uri="{FF2B5EF4-FFF2-40B4-BE49-F238E27FC236}">
                <a16:creationId xmlns:a16="http://schemas.microsoft.com/office/drawing/2014/main" xmlns="" id="{5DA88758-784B-980A-EA0E-B4333A03B2A0}"/>
              </a:ext>
            </a:extLst>
          </p:cNvPr>
          <p:cNvSpPr txBox="1"/>
          <p:nvPr/>
        </p:nvSpPr>
        <p:spPr>
          <a:xfrm>
            <a:off x="251307" y="6425999"/>
            <a:ext cx="7673010" cy="432000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>
              <a:defRPr/>
            </a:pP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Monitoring a vyhodnocení sociálního dopadu projektu „LIFE for MIRES“ na návštěvníky NP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Šumava</a:t>
            </a:r>
            <a:endParaRPr lang="cs-CZ" sz="120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Helvetica LT Std" pitchFamily="34" charset="-1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88371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D23A9E5-8DD7-3A83-09A4-DD810F4F2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ovéPole 6">
            <a:extLst>
              <a:ext uri="{FF2B5EF4-FFF2-40B4-BE49-F238E27FC236}">
                <a16:creationId xmlns:a16="http://schemas.microsoft.com/office/drawing/2014/main" xmlns="" id="{00C7403D-1470-037B-7056-0B18593035D1}"/>
              </a:ext>
            </a:extLst>
          </p:cNvPr>
          <p:cNvSpPr txBox="1"/>
          <p:nvPr/>
        </p:nvSpPr>
        <p:spPr>
          <a:xfrm>
            <a:off x="252000" y="261921"/>
            <a:ext cx="8640000" cy="5655034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200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Bydliště návštěvníků</a:t>
            </a:r>
            <a:endParaRPr lang="pl-PL" sz="1300">
              <a:latin typeface="Helvetica LT Std" pitchFamily="34" charset="-18"/>
              <a:cs typeface="Segoe UI" pitchFamily="34" charset="0"/>
            </a:endParaRPr>
          </a:p>
          <a:p>
            <a:pPr fontAlgn="auto">
              <a:spcBef>
                <a:spcPts val="0"/>
              </a:spcBef>
              <a:spcAft>
                <a:spcPts val="600"/>
              </a:spcAft>
              <a:buClr>
                <a:schemeClr val="accent3">
                  <a:lumMod val="75000"/>
                </a:schemeClr>
              </a:buClr>
              <a:defRPr/>
            </a:pPr>
            <a:endParaRPr lang="pl-PL" sz="1300">
              <a:latin typeface="Helvetica LT Std" pitchFamily="34" charset="-18"/>
              <a:cs typeface="Segoe UI" pitchFamily="34" charset="0"/>
            </a:endParaRPr>
          </a:p>
        </p:txBody>
      </p:sp>
      <p:graphicFrame>
        <p:nvGraphicFramePr>
          <p:cNvPr id="6" name="Graf 5">
            <a:extLst>
              <a:ext uri="{FF2B5EF4-FFF2-40B4-BE49-F238E27FC236}">
                <a16:creationId xmlns:a16="http://schemas.microsoft.com/office/drawing/2014/main" xmlns="" id="{82C8577B-114D-12BE-411F-07DE89E95E0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31412812"/>
              </p:ext>
            </p:extLst>
          </p:nvPr>
        </p:nvGraphicFramePr>
        <p:xfrm>
          <a:off x="252000" y="768626"/>
          <a:ext cx="8640000" cy="5148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777B7775-0504-9D64-3D4F-C02D019B97D8}"/>
              </a:ext>
            </a:extLst>
          </p:cNvPr>
          <p:cNvSpPr/>
          <p:nvPr/>
        </p:nvSpPr>
        <p:spPr>
          <a:xfrm rot="16200000">
            <a:off x="4356000" y="2070000"/>
            <a:ext cx="432000" cy="9144000"/>
          </a:xfrm>
          <a:prstGeom prst="rect">
            <a:avLst/>
          </a:prstGeom>
          <a:solidFill>
            <a:srgbClr val="80BD03"/>
          </a:solidFill>
          <a:ln w="31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80BD03"/>
              </a:solidFill>
            </a:endParaRP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xmlns="" id="{F9393359-48E9-C426-35DA-44A13FC237C5}"/>
              </a:ext>
            </a:extLst>
          </p:cNvPr>
          <p:cNvSpPr txBox="1"/>
          <p:nvPr/>
        </p:nvSpPr>
        <p:spPr>
          <a:xfrm>
            <a:off x="251307" y="6042842"/>
            <a:ext cx="86399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V jakém kraji bydlíte? </a:t>
            </a:r>
          </a:p>
        </p:txBody>
      </p:sp>
      <p:sp>
        <p:nvSpPr>
          <p:cNvPr id="10" name="Zástupný symbol pro číslo snímku 14">
            <a:extLst>
              <a:ext uri="{FF2B5EF4-FFF2-40B4-BE49-F238E27FC236}">
                <a16:creationId xmlns:a16="http://schemas.microsoft.com/office/drawing/2014/main" xmlns="" id="{F698B124-E3BC-78C9-1330-126CE1B6FD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39944" y="6425997"/>
            <a:ext cx="504056" cy="432003"/>
          </a:xfrm>
        </p:spPr>
        <p:txBody>
          <a:bodyPr anchor="ctr"/>
          <a:lstStyle/>
          <a:p>
            <a:pPr algn="l">
              <a:defRPr/>
            </a:pPr>
            <a:fld id="{FBB3C7DD-9DDF-49EE-82DF-F92EA860224A}" type="slidenum">
              <a:rPr lang="cs-CZ" smtClean="0">
                <a:solidFill>
                  <a:schemeClr val="bg1"/>
                </a:solidFill>
                <a:latin typeface="Helvetica LT Std" pitchFamily="34" charset="-18"/>
              </a:rPr>
              <a:pPr algn="l">
                <a:defRPr/>
              </a:pPr>
              <a:t>7</a:t>
            </a:fld>
            <a:endParaRPr lang="cs-CZ">
              <a:solidFill>
                <a:schemeClr val="bg1"/>
              </a:solidFill>
              <a:latin typeface="Helvetica LT Std" pitchFamily="34" charset="-18"/>
            </a:endParaRPr>
          </a:p>
        </p:txBody>
      </p:sp>
      <p:sp>
        <p:nvSpPr>
          <p:cNvPr id="2" name="TextovéPole 15">
            <a:extLst>
              <a:ext uri="{FF2B5EF4-FFF2-40B4-BE49-F238E27FC236}">
                <a16:creationId xmlns:a16="http://schemas.microsoft.com/office/drawing/2014/main" xmlns="" id="{5C591A66-CFC2-C416-2942-B1EAD68C960F}"/>
              </a:ext>
            </a:extLst>
          </p:cNvPr>
          <p:cNvSpPr txBox="1"/>
          <p:nvPr/>
        </p:nvSpPr>
        <p:spPr>
          <a:xfrm>
            <a:off x="251307" y="6425999"/>
            <a:ext cx="7673010" cy="432000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>
              <a:defRPr/>
            </a:pP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Monitoring a vyhodnocení sociálního dopadu projektu „LIFE for MIRES“ na návštěvníky NP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Šumava</a:t>
            </a:r>
            <a:endParaRPr lang="cs-CZ" sz="120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Helvetica LT Std" pitchFamily="34" charset="-1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42127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Graf 5">
            <a:extLst>
              <a:ext uri="{FF2B5EF4-FFF2-40B4-BE49-F238E27FC236}">
                <a16:creationId xmlns:a16="http://schemas.microsoft.com/office/drawing/2014/main" xmlns="" id="{9ABE79F3-EE41-4871-8CCD-7D8FC3DAE9C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80370745"/>
              </p:ext>
            </p:extLst>
          </p:nvPr>
        </p:nvGraphicFramePr>
        <p:xfrm>
          <a:off x="252000" y="1436912"/>
          <a:ext cx="8640000" cy="44800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37F21EAF-873E-418F-8C1C-61BBC23C8C0A}"/>
              </a:ext>
            </a:extLst>
          </p:cNvPr>
          <p:cNvSpPr/>
          <p:nvPr/>
        </p:nvSpPr>
        <p:spPr>
          <a:xfrm rot="16200000">
            <a:off x="4356000" y="2070000"/>
            <a:ext cx="432000" cy="9144000"/>
          </a:xfrm>
          <a:prstGeom prst="rect">
            <a:avLst/>
          </a:prstGeom>
          <a:solidFill>
            <a:srgbClr val="80BD03"/>
          </a:solidFill>
          <a:ln w="31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80BD03"/>
              </a:solidFill>
            </a:endParaRP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xmlns="" id="{A3C08719-603E-4035-ADE9-F778259CB292}"/>
              </a:ext>
            </a:extLst>
          </p:cNvPr>
          <p:cNvSpPr txBox="1"/>
          <p:nvPr/>
        </p:nvSpPr>
        <p:spPr>
          <a:xfrm>
            <a:off x="251307" y="5940638"/>
            <a:ext cx="8639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Kolikrát jste již navštívil(a) Národní Park Šumava?</a:t>
            </a:r>
          </a:p>
          <a:p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How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many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times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have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visited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the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Šumava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National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Park? </a:t>
            </a:r>
          </a:p>
        </p:txBody>
      </p:sp>
      <p:sp>
        <p:nvSpPr>
          <p:cNvPr id="10" name="Zástupný symbol pro číslo snímku 14">
            <a:extLst>
              <a:ext uri="{FF2B5EF4-FFF2-40B4-BE49-F238E27FC236}">
                <a16:creationId xmlns:a16="http://schemas.microsoft.com/office/drawing/2014/main" xmlns="" id="{EAFAF432-DB42-48FB-9327-192AB526C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39944" y="6425997"/>
            <a:ext cx="504056" cy="432003"/>
          </a:xfrm>
        </p:spPr>
        <p:txBody>
          <a:bodyPr anchor="ctr"/>
          <a:lstStyle/>
          <a:p>
            <a:pPr algn="l">
              <a:defRPr/>
            </a:pPr>
            <a:fld id="{FBB3C7DD-9DDF-49EE-82DF-F92EA860224A}" type="slidenum">
              <a:rPr lang="cs-CZ" smtClean="0">
                <a:solidFill>
                  <a:schemeClr val="bg1"/>
                </a:solidFill>
                <a:latin typeface="Helvetica LT Std" pitchFamily="34" charset="-18"/>
              </a:rPr>
              <a:pPr algn="l">
                <a:defRPr/>
              </a:pPr>
              <a:t>8</a:t>
            </a:fld>
            <a:endParaRPr lang="cs-CZ">
              <a:solidFill>
                <a:schemeClr val="bg1"/>
              </a:solidFill>
              <a:latin typeface="Helvetica LT Std" pitchFamily="34" charset="-18"/>
            </a:endParaRPr>
          </a:p>
        </p:txBody>
      </p:sp>
      <p:sp>
        <p:nvSpPr>
          <p:cNvPr id="2" name="TextovéPole 15">
            <a:extLst>
              <a:ext uri="{FF2B5EF4-FFF2-40B4-BE49-F238E27FC236}">
                <a16:creationId xmlns:a16="http://schemas.microsoft.com/office/drawing/2014/main" xmlns="" id="{C65B14E1-D40C-B382-C0DF-208A301C563F}"/>
              </a:ext>
            </a:extLst>
          </p:cNvPr>
          <p:cNvSpPr txBox="1"/>
          <p:nvPr/>
        </p:nvSpPr>
        <p:spPr>
          <a:xfrm>
            <a:off x="251307" y="6425999"/>
            <a:ext cx="7673010" cy="432000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>
              <a:defRPr/>
            </a:pP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Monitoring a vyhodnocení sociálního dopadu projektu „LIFE for MIRES“ na návštěvníky NP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Šumava</a:t>
            </a:r>
            <a:endParaRPr lang="cs-CZ" sz="120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Helvetica LT Std" pitchFamily="34" charset="-18"/>
              <a:cs typeface="Arial" pitchFamily="34" charset="0"/>
            </a:endParaRPr>
          </a:p>
        </p:txBody>
      </p:sp>
      <p:sp>
        <p:nvSpPr>
          <p:cNvPr id="3" name="TextovéPole 6">
            <a:extLst>
              <a:ext uri="{FF2B5EF4-FFF2-40B4-BE49-F238E27FC236}">
                <a16:creationId xmlns:a16="http://schemas.microsoft.com/office/drawing/2014/main" xmlns="" id="{112292B3-8CB6-2A0D-D76A-2C411790D586}"/>
              </a:ext>
            </a:extLst>
          </p:cNvPr>
          <p:cNvSpPr txBox="1"/>
          <p:nvPr/>
        </p:nvSpPr>
        <p:spPr>
          <a:xfrm>
            <a:off x="252001" y="118754"/>
            <a:ext cx="8640000" cy="1318159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cs-CZ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Většina respondentů má za sebou vícero návštěv NP</a:t>
            </a:r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Segoe UI" pitchFamily="34" charset="0"/>
            </a:endParaRPr>
          </a:p>
          <a:p>
            <a:pPr lvl="0"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cs-CZ" sz="1200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Počet návštěv Národního parku Šumava, kteří respondenti v dotazníku uvedli byl v obou sběrech dat velmi podobný. Většina podle svých slov národní park navštívila pět a více krát (58 % v roce 2019 a 59 % v roce 2024). Druhá nejpočetnější skupina park navštívila dva až čtyřikrát (28 % v 2019 a 26 % v 2024). Poprvé byla v národním parku přibližně sedmina respondentů. </a:t>
            </a:r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40800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E35EE80C-8E05-6BDA-ED2B-4DC3DC36B0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Graf 10">
            <a:extLst>
              <a:ext uri="{FF2B5EF4-FFF2-40B4-BE49-F238E27FC236}">
                <a16:creationId xmlns:a16="http://schemas.microsoft.com/office/drawing/2014/main" xmlns="" id="{55134DF6-3001-1CC0-3ABC-72152E5EF3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96845141"/>
              </p:ext>
            </p:extLst>
          </p:nvPr>
        </p:nvGraphicFramePr>
        <p:xfrm>
          <a:off x="251307" y="1436912"/>
          <a:ext cx="8640000" cy="45191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CF45F902-B4CD-D949-2A75-5DDB78E79A52}"/>
              </a:ext>
            </a:extLst>
          </p:cNvPr>
          <p:cNvSpPr/>
          <p:nvPr/>
        </p:nvSpPr>
        <p:spPr>
          <a:xfrm rot="16200000">
            <a:off x="4356000" y="2070000"/>
            <a:ext cx="432000" cy="9144000"/>
          </a:xfrm>
          <a:prstGeom prst="rect">
            <a:avLst/>
          </a:prstGeom>
          <a:solidFill>
            <a:srgbClr val="80BD03"/>
          </a:solidFill>
          <a:ln w="31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80BD03"/>
              </a:solidFill>
            </a:endParaRP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xmlns="" id="{CF6BA594-0DF9-49A6-BF73-E1CA123FB194}"/>
              </a:ext>
            </a:extLst>
          </p:cNvPr>
          <p:cNvSpPr txBox="1"/>
          <p:nvPr/>
        </p:nvSpPr>
        <p:spPr>
          <a:xfrm>
            <a:off x="251307" y="5956033"/>
            <a:ext cx="5544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Co vás zajímá ze šumavské přírody?</a:t>
            </a:r>
          </a:p>
          <a:p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What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interests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about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the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nature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of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Šumava? </a:t>
            </a:r>
            <a:endParaRPr lang="pt-BR" sz="1200" i="1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  <a:cs typeface="Segoe UI" pitchFamily="34" charset="0"/>
            </a:endParaRPr>
          </a:p>
        </p:txBody>
      </p:sp>
      <p:sp>
        <p:nvSpPr>
          <p:cNvPr id="8" name="TextovéPole 1">
            <a:extLst>
              <a:ext uri="{FF2B5EF4-FFF2-40B4-BE49-F238E27FC236}">
                <a16:creationId xmlns:a16="http://schemas.microsoft.com/office/drawing/2014/main" xmlns="" id="{E9823F69-9769-323F-D71D-75525B6468ED}"/>
              </a:ext>
            </a:extLst>
          </p:cNvPr>
          <p:cNvSpPr txBox="1"/>
          <p:nvPr/>
        </p:nvSpPr>
        <p:spPr>
          <a:xfrm>
            <a:off x="251999" y="5694423"/>
            <a:ext cx="1152731" cy="26161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cs-CZ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n</a:t>
            </a:r>
            <a:r>
              <a:rPr lang="cs-CZ" sz="110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 = 309</a:t>
            </a:r>
            <a:r>
              <a:rPr lang="cs-CZ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 – 323</a:t>
            </a:r>
            <a:endParaRPr lang="cs-CZ" sz="1100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12" name="Zástupný symbol pro číslo snímku 14">
            <a:extLst>
              <a:ext uri="{FF2B5EF4-FFF2-40B4-BE49-F238E27FC236}">
                <a16:creationId xmlns:a16="http://schemas.microsoft.com/office/drawing/2014/main" xmlns="" id="{938E3E05-74BA-61D0-FBA1-91488A29B6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39944" y="6425997"/>
            <a:ext cx="504056" cy="432003"/>
          </a:xfrm>
        </p:spPr>
        <p:txBody>
          <a:bodyPr anchor="ctr"/>
          <a:lstStyle/>
          <a:p>
            <a:pPr algn="l">
              <a:defRPr/>
            </a:pPr>
            <a:fld id="{FBB3C7DD-9DDF-49EE-82DF-F92EA860224A}" type="slidenum">
              <a:rPr lang="cs-CZ" smtClean="0">
                <a:solidFill>
                  <a:schemeClr val="bg1"/>
                </a:solidFill>
                <a:latin typeface="Helvetica LT Std" pitchFamily="34" charset="-18"/>
              </a:rPr>
              <a:pPr algn="l">
                <a:defRPr/>
              </a:pPr>
              <a:t>9</a:t>
            </a:fld>
            <a:endParaRPr lang="cs-CZ">
              <a:solidFill>
                <a:schemeClr val="bg1"/>
              </a:solidFill>
              <a:latin typeface="Helvetica LT Std" pitchFamily="34" charset="-18"/>
            </a:endParaRPr>
          </a:p>
        </p:txBody>
      </p:sp>
      <p:sp>
        <p:nvSpPr>
          <p:cNvPr id="3" name="TextovéPole 15">
            <a:extLst>
              <a:ext uri="{FF2B5EF4-FFF2-40B4-BE49-F238E27FC236}">
                <a16:creationId xmlns:a16="http://schemas.microsoft.com/office/drawing/2014/main" xmlns="" id="{D69955B9-08BB-3067-5A3D-CCCB47637F09}"/>
              </a:ext>
            </a:extLst>
          </p:cNvPr>
          <p:cNvSpPr txBox="1"/>
          <p:nvPr/>
        </p:nvSpPr>
        <p:spPr>
          <a:xfrm>
            <a:off x="251307" y="6425999"/>
            <a:ext cx="7673010" cy="432000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>
              <a:defRPr/>
            </a:pP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Monitoring a vyhodnocení sociálního dopadu projektu „LIFE for MIRES“ na návštěvníky NP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Šumava</a:t>
            </a:r>
            <a:endParaRPr lang="cs-CZ" sz="120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Helvetica LT Std" pitchFamily="34" charset="-18"/>
              <a:cs typeface="Arial" pitchFamily="34" charset="0"/>
            </a:endParaRPr>
          </a:p>
        </p:txBody>
      </p:sp>
      <p:sp>
        <p:nvSpPr>
          <p:cNvPr id="2" name="TextovéPole 6">
            <a:extLst>
              <a:ext uri="{FF2B5EF4-FFF2-40B4-BE49-F238E27FC236}">
                <a16:creationId xmlns:a16="http://schemas.microsoft.com/office/drawing/2014/main" xmlns="" id="{E8B46ECA-C720-4228-B4D0-93C640C8CE46}"/>
              </a:ext>
            </a:extLst>
          </p:cNvPr>
          <p:cNvSpPr txBox="1"/>
          <p:nvPr/>
        </p:nvSpPr>
        <p:spPr>
          <a:xfrm>
            <a:off x="252001" y="118754"/>
            <a:ext cx="8640000" cy="1318159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cs-CZ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Šumavská příroda zajímá návštěvníky mnoha aspekty i mokřady a rašeliništi</a:t>
            </a:r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Segoe UI" pitchFamily="34" charset="0"/>
            </a:endParaRPr>
          </a:p>
          <a:p>
            <a:pPr lvl="0"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cs-CZ" sz="1200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Mokřady a rašeliniště zajímají až 90 % (65 % rozhodně a 25 % spíše) dotazovaných. Nejvíce návštěvníků ze šumavské přírody zajímá horská krajina (98 %, rozhodně 87 % a 11 % spíše) a rozsáhlé lesy (95 %, rozhodně 72 % a 23 % spíše). Většinu ale zaujmou také rostliny a živočichové (90 %, rozhodně 63 % a 27 % spíše) a květnaté louky (90 %, rozhodně 65 % a 25 % spíše).</a:t>
            </a:r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0210147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10162</TotalTime>
  <Words>2816</Words>
  <Application>Microsoft Office PowerPoint</Application>
  <PresentationFormat>Předvádění na obrazovce (4:3)</PresentationFormat>
  <Paragraphs>300</Paragraphs>
  <Slides>26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8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26</vt:i4>
      </vt:variant>
    </vt:vector>
  </HeadingPairs>
  <TitlesOfParts>
    <vt:vector size="35" baseType="lpstr">
      <vt:lpstr>Arial</vt:lpstr>
      <vt:lpstr>Calibri</vt:lpstr>
      <vt:lpstr>Calibri Light</vt:lpstr>
      <vt:lpstr>Georgia</vt:lpstr>
      <vt:lpstr>Helvetica</vt:lpstr>
      <vt:lpstr>Helvetica LT Std</vt:lpstr>
      <vt:lpstr>Myriad Pro</vt:lpstr>
      <vt:lpstr>Segoe UI</vt:lpstr>
      <vt:lpstr>Motiv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Honza</dc:creator>
  <cp:lastModifiedBy>Autor</cp:lastModifiedBy>
  <cp:revision>273</cp:revision>
  <cp:lastPrinted>2019-12-21T14:14:27Z</cp:lastPrinted>
  <dcterms:created xsi:type="dcterms:W3CDTF">2019-12-13T11:21:21Z</dcterms:created>
  <dcterms:modified xsi:type="dcterms:W3CDTF">2025-01-06T09:21:24Z</dcterms:modified>
</cp:coreProperties>
</file>